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22"/>
  </p:notesMasterIdLst>
  <p:sldIdLst>
    <p:sldId id="344" r:id="rId3"/>
    <p:sldId id="351" r:id="rId4"/>
    <p:sldId id="407" r:id="rId5"/>
    <p:sldId id="400" r:id="rId6"/>
    <p:sldId id="353" r:id="rId7"/>
    <p:sldId id="402" r:id="rId8"/>
    <p:sldId id="364" r:id="rId9"/>
    <p:sldId id="408" r:id="rId10"/>
    <p:sldId id="411" r:id="rId11"/>
    <p:sldId id="412" r:id="rId12"/>
    <p:sldId id="413" r:id="rId13"/>
    <p:sldId id="409" r:id="rId14"/>
    <p:sldId id="414" r:id="rId15"/>
    <p:sldId id="415" r:id="rId16"/>
    <p:sldId id="416" r:id="rId17"/>
    <p:sldId id="410" r:id="rId18"/>
    <p:sldId id="417" r:id="rId19"/>
    <p:sldId id="418" r:id="rId20"/>
    <p:sldId id="419" r:id="rId21"/>
  </p:sldIdLst>
  <p:sldSz cx="12192000" cy="6858000"/>
  <p:notesSz cx="6858000" cy="9144000"/>
  <p:embeddedFontLst>
    <p:embeddedFont>
      <p:font typeface="Segoe UI" panose="020B0502040204020203" pitchFamily="34" charset="0"/>
      <p:regular r:id="rId23"/>
      <p:bold r:id="rId24"/>
      <p:italic r:id="rId25"/>
      <p:boldItalic r:id="rId26"/>
    </p:embeddedFont>
    <p:embeddedFont>
      <p:font typeface="微软雅黑 Light" panose="020B0502040204020203" pitchFamily="34" charset="-122"/>
      <p:regular r:id="rId27"/>
    </p:embeddedFont>
    <p:embeddedFont>
      <p:font typeface="Segoe UI Light 8" panose="020B0604020202020204" charset="0"/>
      <p:regular r:id="rId28"/>
    </p:embeddedFont>
    <p:embeddedFont>
      <p:font typeface="微软雅黑" panose="020B0503020204020204" pitchFamily="34" charset="-122"/>
      <p:regular r:id="rId29"/>
      <p:bold r:id="rId30"/>
    </p:embeddedFont>
    <p:embeddedFont>
      <p:font typeface="等线" panose="02010600030101010101" pitchFamily="2" charset="-122"/>
      <p:regular r:id="rId31"/>
      <p:bold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40303"/>
    <a:srgbClr val="FAFAFA"/>
    <a:srgbClr val="BDBDBD"/>
    <a:srgbClr val="018DED"/>
    <a:srgbClr val="0F7BF2"/>
    <a:srgbClr val="1F67F8"/>
    <a:srgbClr val="2C57FC"/>
    <a:srgbClr val="00B5D7"/>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18" autoAdjust="0"/>
    <p:restoredTop sz="95327" autoAdjust="0"/>
  </p:normalViewPr>
  <p:slideViewPr>
    <p:cSldViewPr snapToGrid="0">
      <p:cViewPr varScale="1">
        <p:scale>
          <a:sx n="69" d="100"/>
          <a:sy n="69" d="100"/>
        </p:scale>
        <p:origin x="-828" y="954"/>
      </p:cViewPr>
      <p:guideLst>
        <p:guide orient="horz" pos="3374"/>
        <p:guide pos="3857"/>
      </p:guideLst>
    </p:cSldViewPr>
  </p:slideViewPr>
  <p:notesTextViewPr>
    <p:cViewPr>
      <p:scale>
        <a:sx n="1" d="1"/>
        <a:sy n="1" d="1"/>
      </p:scale>
      <p:origin x="0" y="0"/>
    </p:cViewPr>
  </p:notesTextViewPr>
  <p:sorterViewPr>
    <p:cViewPr>
      <p:scale>
        <a:sx n="75" d="100"/>
        <a:sy n="75" d="100"/>
      </p:scale>
      <p:origin x="0" y="-25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2007____1.xlsx"/></Relationships>
</file>

<file path=ppt/charts/_rels/chart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package" Target="../embeddings/Microsoft_Office_Excel_2007____2.xlsx"/><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63500" cap="rnd" cmpd="sng" algn="ctr">
              <a:gradFill>
                <a:gsLst>
                  <a:gs pos="0">
                    <a:srgbClr val="00B3DB"/>
                  </a:gs>
                  <a:gs pos="46000">
                    <a:srgbClr val="00B5D7"/>
                  </a:gs>
                  <a:gs pos="60000">
                    <a:srgbClr val="008EED"/>
                  </a:gs>
                  <a:gs pos="100000">
                    <a:srgbClr val="2C57FC"/>
                  </a:gs>
                </a:gsLst>
                <a:lin ang="0" scaled="0"/>
              </a:gradFill>
              <a:prstDash val="solid"/>
              <a:round/>
            </a:ln>
            <a:effectLst/>
          </c:spPr>
          <c:marker>
            <c:symbol val="circle"/>
            <c:size val="12"/>
            <c:spPr>
              <a:solidFill>
                <a:srgbClr val="00B5D7"/>
              </a:solidFill>
              <a:ln w="9525" cap="flat" cmpd="sng" algn="ctr">
                <a:noFill/>
                <a:prstDash val="solid"/>
                <a:round/>
              </a:ln>
              <a:effectLst/>
            </c:spPr>
          </c:marker>
          <c:dPt>
            <c:idx val="5"/>
            <c:marker>
              <c:spPr>
                <a:solidFill>
                  <a:srgbClr val="018DED"/>
                </a:solidFill>
                <a:ln w="9525" cap="flat" cmpd="sng" algn="ctr">
                  <a:noFill/>
                  <a:prstDash val="solid"/>
                  <a:round/>
                </a:ln>
                <a:effectLst/>
              </c:spPr>
            </c:marker>
            <c:bubble3D val="0"/>
          </c:dPt>
          <c:dPt>
            <c:idx val="6"/>
            <c:marker>
              <c:spPr>
                <a:solidFill>
                  <a:srgbClr val="0F7BF2"/>
                </a:solidFill>
                <a:ln w="9525" cap="flat" cmpd="sng" algn="ctr">
                  <a:noFill/>
                  <a:prstDash val="solid"/>
                  <a:round/>
                </a:ln>
                <a:effectLst/>
              </c:spPr>
            </c:marker>
            <c:bubble3D val="0"/>
          </c:dPt>
          <c:dPt>
            <c:idx val="7"/>
            <c:marker>
              <c:spPr>
                <a:solidFill>
                  <a:srgbClr val="1F67F8"/>
                </a:solidFill>
                <a:ln w="9525" cap="flat" cmpd="sng" algn="ctr">
                  <a:noFill/>
                  <a:prstDash val="solid"/>
                  <a:round/>
                </a:ln>
                <a:effectLst/>
              </c:spPr>
            </c:marker>
            <c:bubble3D val="0"/>
          </c:dPt>
          <c:dPt>
            <c:idx val="8"/>
            <c:marker>
              <c:spPr>
                <a:solidFill>
                  <a:srgbClr val="2C57FC"/>
                </a:solidFill>
                <a:ln w="9525" cap="flat" cmpd="sng" algn="ctr">
                  <a:noFill/>
                  <a:prstDash val="solid"/>
                  <a:round/>
                </a:ln>
                <a:effectLst/>
              </c:spPr>
            </c:marker>
            <c:bubble3D val="0"/>
          </c:dPt>
          <c:cat>
            <c:numRef>
              <c:f>Sheet1!$A$2:$A$10</c:f>
              <c:numCache>
                <c:formatCode>General</c:formatCode>
                <c:ptCount val="9"/>
                <c:pt idx="0">
                  <c:v>2016</c:v>
                </c:pt>
                <c:pt idx="1">
                  <c:v>2017</c:v>
                </c:pt>
                <c:pt idx="2">
                  <c:v>2018</c:v>
                </c:pt>
                <c:pt idx="3">
                  <c:v>2019</c:v>
                </c:pt>
                <c:pt idx="4">
                  <c:v>2020</c:v>
                </c:pt>
                <c:pt idx="5">
                  <c:v>2021</c:v>
                </c:pt>
                <c:pt idx="6">
                  <c:v>2022</c:v>
                </c:pt>
                <c:pt idx="7">
                  <c:v>2023</c:v>
                </c:pt>
                <c:pt idx="8">
                  <c:v>2024</c:v>
                </c:pt>
              </c:numCache>
            </c:numRef>
          </c:cat>
          <c:val>
            <c:numRef>
              <c:f>Sheet1!$B$2:$B$10</c:f>
              <c:numCache>
                <c:formatCode>General</c:formatCode>
                <c:ptCount val="9"/>
                <c:pt idx="0">
                  <c:v>5</c:v>
                </c:pt>
                <c:pt idx="1">
                  <c:v>2</c:v>
                </c:pt>
                <c:pt idx="2">
                  <c:v>5</c:v>
                </c:pt>
                <c:pt idx="3">
                  <c:v>3</c:v>
                </c:pt>
                <c:pt idx="4">
                  <c:v>6</c:v>
                </c:pt>
                <c:pt idx="5">
                  <c:v>5</c:v>
                </c:pt>
                <c:pt idx="6">
                  <c:v>7</c:v>
                </c:pt>
                <c:pt idx="7">
                  <c:v>3</c:v>
                </c:pt>
                <c:pt idx="8">
                  <c:v>15</c:v>
                </c:pt>
              </c:numCache>
            </c:numRef>
          </c:val>
          <c:smooth val="1"/>
        </c:ser>
        <c:dLbls>
          <c:showLegendKey val="0"/>
          <c:showVal val="0"/>
          <c:showCatName val="0"/>
          <c:showSerName val="0"/>
          <c:showPercent val="0"/>
          <c:showBubbleSize val="0"/>
        </c:dLbls>
        <c:marker val="1"/>
        <c:smooth val="0"/>
        <c:axId val="200571904"/>
        <c:axId val="200577792"/>
      </c:lineChart>
      <c:catAx>
        <c:axId val="200571904"/>
        <c:scaling>
          <c:orientation val="minMax"/>
        </c:scaling>
        <c:delete val="0"/>
        <c:axPos val="b"/>
        <c:minorGridlines>
          <c:spPr>
            <a:ln w="9525" cap="flat" cmpd="sng" algn="ctr">
              <a:noFill/>
              <a:prstDash val="solid"/>
              <a:round/>
            </a:ln>
            <a:effectLst/>
          </c:spPr>
        </c:minorGridlines>
        <c:numFmt formatCode="General" sourceLinked="1"/>
        <c:majorTickMark val="none"/>
        <c:minorTickMark val="none"/>
        <c:tickLblPos val="nextTo"/>
        <c:spPr>
          <a:noFill/>
          <a:ln w="9525" cap="flat" cmpd="sng" algn="ctr">
            <a:solidFill>
              <a:schemeClr val="tx1">
                <a:lumMod val="65000"/>
                <a:lumOff val="3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50000"/>
                    <a:lumOff val="50000"/>
                  </a:schemeClr>
                </a:solidFill>
                <a:latin typeface="+mn-lt"/>
                <a:ea typeface="+mn-ea"/>
                <a:cs typeface="+mn-cs"/>
              </a:defRPr>
            </a:pPr>
            <a:endParaRPr lang="zh-CN"/>
          </a:p>
        </c:txPr>
        <c:crossAx val="200577792"/>
        <c:crosses val="autoZero"/>
        <c:auto val="1"/>
        <c:lblAlgn val="ctr"/>
        <c:lblOffset val="100"/>
        <c:noMultiLvlLbl val="0"/>
      </c:catAx>
      <c:valAx>
        <c:axId val="200577792"/>
        <c:scaling>
          <c:orientation val="minMax"/>
        </c:scaling>
        <c:delete val="1"/>
        <c:axPos val="l"/>
        <c:numFmt formatCode="General" sourceLinked="1"/>
        <c:majorTickMark val="none"/>
        <c:minorTickMark val="none"/>
        <c:tickLblPos val="nextTo"/>
        <c:crossAx val="20057190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8312060810181E-2"/>
          <c:y val="4.84972842793698E-2"/>
          <c:w val="0.97433758783796398"/>
          <c:h val="0.87023512363534306"/>
        </c:manualLayout>
      </c:layout>
      <c:barChart>
        <c:barDir val="col"/>
        <c:grouping val="stacked"/>
        <c:varyColors val="0"/>
        <c:ser>
          <c:idx val="0"/>
          <c:order val="0"/>
          <c:tx>
            <c:strRef>
              <c:f>Sheet1!$B$1</c:f>
              <c:strCache>
                <c:ptCount val="1"/>
                <c:pt idx="0">
                  <c:v>系列 1</c:v>
                </c:pt>
              </c:strCache>
            </c:strRef>
          </c:tx>
          <c:spPr>
            <a:blipFill>
              <a:blip xmlns:r="http://schemas.openxmlformats.org/officeDocument/2006/relationships" r:embed="rId1"/>
              <a:stretch>
                <a:fillRect/>
              </a:stretch>
            </a:blipFill>
            <a:ln>
              <a:noFill/>
            </a:ln>
            <a:effectLst>
              <a:outerShdw blurRad="215900" dist="38100" algn="l" rotWithShape="0">
                <a:prstClr val="black">
                  <a:alpha val="50000"/>
                </a:prstClr>
              </a:outerShdw>
            </a:effectLst>
          </c:spPr>
          <c:invertIfNegative val="0"/>
          <c:dPt>
            <c:idx val="2"/>
            <c:invertIfNegative val="0"/>
            <c:bubble3D val="0"/>
            <c:spPr>
              <a:blipFill>
                <a:blip xmlns:r="http://schemas.openxmlformats.org/officeDocument/2006/relationships" r:embed="rId2"/>
                <a:stretch>
                  <a:fillRect/>
                </a:stretch>
              </a:blipFill>
              <a:ln>
                <a:noFill/>
              </a:ln>
              <a:effectLst>
                <a:outerShdw blurRad="215900" dist="38100" algn="l" rotWithShape="0">
                  <a:prstClr val="black">
                    <a:alpha val="50000"/>
                  </a:prstClr>
                </a:outerShdw>
              </a:effectLst>
            </c:spPr>
          </c:dPt>
          <c:dPt>
            <c:idx val="5"/>
            <c:invertIfNegative val="0"/>
            <c:bubble3D val="0"/>
            <c:spPr>
              <a:blipFill>
                <a:blip xmlns:r="http://schemas.openxmlformats.org/officeDocument/2006/relationships" r:embed="rId3"/>
                <a:stretch>
                  <a:fillRect/>
                </a:stretch>
              </a:blipFill>
              <a:ln>
                <a:noFill/>
              </a:ln>
              <a:effectLst>
                <a:outerShdw blurRad="215900" dist="38100" algn="l" rotWithShape="0">
                  <a:prstClr val="black">
                    <a:alpha val="50000"/>
                  </a:prstClr>
                </a:outerShdw>
              </a:effectLst>
            </c:spPr>
          </c:dPt>
          <c:dLbls>
            <c:delete val="1"/>
          </c:dLbls>
          <c:cat>
            <c:numRef>
              <c:f>Sheet1!$A$2:$A$7</c:f>
              <c:numCache>
                <c:formatCode>General</c:formatCode>
                <c:ptCount val="6"/>
                <c:pt idx="0">
                  <c:v>2016</c:v>
                </c:pt>
                <c:pt idx="1">
                  <c:v>2017</c:v>
                </c:pt>
                <c:pt idx="2">
                  <c:v>2018</c:v>
                </c:pt>
                <c:pt idx="3">
                  <c:v>2019</c:v>
                </c:pt>
                <c:pt idx="4">
                  <c:v>2020</c:v>
                </c:pt>
                <c:pt idx="5">
                  <c:v>2021</c:v>
                </c:pt>
              </c:numCache>
            </c:numRef>
          </c:cat>
          <c:val>
            <c:numRef>
              <c:f>Sheet1!$B$2:$B$7</c:f>
              <c:numCache>
                <c:formatCode>General</c:formatCode>
                <c:ptCount val="6"/>
                <c:pt idx="0">
                  <c:v>2</c:v>
                </c:pt>
                <c:pt idx="1">
                  <c:v>4</c:v>
                </c:pt>
                <c:pt idx="2">
                  <c:v>6</c:v>
                </c:pt>
                <c:pt idx="3">
                  <c:v>8</c:v>
                </c:pt>
                <c:pt idx="4">
                  <c:v>10</c:v>
                </c:pt>
                <c:pt idx="5">
                  <c:v>12</c:v>
                </c:pt>
              </c:numCache>
            </c:numRef>
          </c:val>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a:outerShdw blurRad="215900" dist="38100" algn="l" rotWithShape="0">
                <a:prstClr val="black">
                  <a:alpha val="50000"/>
                </a:prstClr>
              </a:outerShdw>
            </a:effectLst>
          </c:spPr>
          <c:invertIfNegative val="0"/>
          <c:dPt>
            <c:idx val="2"/>
            <c:invertIfNegative val="0"/>
            <c:bubble3D val="0"/>
            <c:spPr>
              <a:blipFill>
                <a:blip xmlns:r="http://schemas.openxmlformats.org/officeDocument/2006/relationships" r:embed="rId5"/>
                <a:stretch>
                  <a:fillRect/>
                </a:stretch>
              </a:blipFill>
              <a:ln>
                <a:noFill/>
              </a:ln>
              <a:effectLst>
                <a:outerShdw blurRad="215900" dist="38100" algn="l" rotWithShape="0">
                  <a:prstClr val="black">
                    <a:alpha val="50000"/>
                  </a:prstClr>
                </a:outerShdw>
              </a:effectLst>
            </c:spPr>
          </c:dPt>
          <c:dPt>
            <c:idx val="5"/>
            <c:invertIfNegative val="0"/>
            <c:bubble3D val="0"/>
            <c:spPr>
              <a:blipFill>
                <a:blip xmlns:r="http://schemas.openxmlformats.org/officeDocument/2006/relationships" r:embed="rId6"/>
                <a:stretch>
                  <a:fillRect/>
                </a:stretch>
              </a:blipFill>
              <a:ln>
                <a:noFill/>
              </a:ln>
              <a:effectLst>
                <a:outerShdw blurRad="215900" dist="38100" algn="l" rotWithShape="0">
                  <a:prstClr val="black">
                    <a:alpha val="50000"/>
                  </a:prstClr>
                </a:outerShdw>
              </a:effectLst>
            </c:spPr>
          </c:dPt>
          <c:dLbls>
            <c:dLbl>
              <c:idx val="0"/>
              <c:layout>
                <c:manualLayout>
                  <c:x val="0"/>
                  <c:y val="-0.117779118964184"/>
                </c:manualLayout>
              </c:layout>
              <c:dLblPos val="ctr"/>
              <c:showLegendKey val="0"/>
              <c:showVal val="0"/>
              <c:showCatName val="1"/>
              <c:showSerName val="0"/>
              <c:showPercent val="0"/>
              <c:showBubbleSize val="0"/>
              <c:extLst>
                <c:ext xmlns:c15="http://schemas.microsoft.com/office/drawing/2012/chart" uri="{CE6537A1-D6FC-4f65-9D91-7224C49458BB}">
                  <c15:layout/>
                </c:ext>
              </c:extLst>
            </c:dLbl>
            <c:dLbl>
              <c:idx val="1"/>
              <c:layout>
                <c:manualLayout>
                  <c:x val="0"/>
                  <c:y val="-0.12470730243266499"/>
                </c:manualLayout>
              </c:layout>
              <c:dLblPos val="ctr"/>
              <c:showLegendKey val="0"/>
              <c:showVal val="0"/>
              <c:showCatName val="1"/>
              <c:showSerName val="0"/>
              <c:showPercent val="0"/>
              <c:showBubbleSize val="0"/>
              <c:extLst>
                <c:ext xmlns:c15="http://schemas.microsoft.com/office/drawing/2012/chart" uri="{CE6537A1-D6FC-4f65-9D91-7224C49458BB}">
                  <c15:layout/>
                </c:ext>
              </c:extLst>
            </c:dLbl>
            <c:dLbl>
              <c:idx val="2"/>
              <c:layout>
                <c:manualLayout>
                  <c:x val="0"/>
                  <c:y val="-0.12470730243266499"/>
                </c:manualLayout>
              </c:layout>
              <c:dLblPos val="ctr"/>
              <c:showLegendKey val="0"/>
              <c:showVal val="0"/>
              <c:showCatName val="1"/>
              <c:showSerName val="0"/>
              <c:showPercent val="0"/>
              <c:showBubbleSize val="0"/>
              <c:extLst>
                <c:ext xmlns:c15="http://schemas.microsoft.com/office/drawing/2012/chart" uri="{CE6537A1-D6FC-4f65-9D91-7224C49458BB}">
                  <c15:layout/>
                </c:ext>
              </c:extLst>
            </c:dLbl>
            <c:dLbl>
              <c:idx val="3"/>
              <c:layout>
                <c:manualLayout>
                  <c:x val="0"/>
                  <c:y val="-0.12008851345367801"/>
                </c:manualLayout>
              </c:layout>
              <c:dLblPos val="ctr"/>
              <c:showLegendKey val="0"/>
              <c:showVal val="0"/>
              <c:showCatName val="1"/>
              <c:showSerName val="0"/>
              <c:showPercent val="0"/>
              <c:showBubbleSize val="0"/>
              <c:extLst>
                <c:ext xmlns:c15="http://schemas.microsoft.com/office/drawing/2012/chart" uri="{CE6537A1-D6FC-4f65-9D91-7224C49458BB}">
                  <c15:layout/>
                </c:ext>
              </c:extLst>
            </c:dLbl>
            <c:dLbl>
              <c:idx val="4"/>
              <c:layout>
                <c:manualLayout>
                  <c:x val="0"/>
                  <c:y val="-0.117779118964184"/>
                </c:manualLayout>
              </c:layout>
              <c:dLblPos val="ctr"/>
              <c:showLegendKey val="0"/>
              <c:showVal val="0"/>
              <c:showCatName val="1"/>
              <c:showSerName val="0"/>
              <c:showPercent val="0"/>
              <c:showBubbleSize val="0"/>
              <c:extLst>
                <c:ext xmlns:c15="http://schemas.microsoft.com/office/drawing/2012/chart" uri="{CE6537A1-D6FC-4f65-9D91-7224C49458BB}">
                  <c15:layout/>
                </c:ext>
              </c:extLst>
            </c:dLbl>
            <c:dLbl>
              <c:idx val="5"/>
              <c:delete val="1"/>
            </c:dLbl>
            <c:spPr>
              <a:noFill/>
              <a:ln>
                <a:noFill/>
              </a:ln>
              <a:effectLst/>
            </c:spPr>
            <c:txPr>
              <a:bodyPr rot="0" spcFirstLastPara="1" vertOverflow="ellipsis" vert="horz" wrap="none" lIns="38100" tIns="19050" rIns="38100" bIns="19050" anchor="ctr" anchorCtr="1">
                <a:spAutoFit/>
              </a:bodyPr>
              <a:lstStyle/>
              <a:p>
                <a:pPr>
                  <a:defRPr lang="zh-CN" sz="1400" b="0" i="0" u="none" strike="noStrike" kern="1200" baseline="0">
                    <a:solidFill>
                      <a:schemeClr val="bg1"/>
                    </a:solidFill>
                    <a:latin typeface="+mn-lt"/>
                    <a:ea typeface="+mn-ea"/>
                    <a:cs typeface="+mn-cs"/>
                  </a:defRPr>
                </a:pPr>
                <a:endParaRPr lang="zh-CN"/>
              </a:p>
            </c:txPr>
            <c:dLblPos val="ctr"/>
            <c:showLegendKey val="0"/>
            <c:showVal val="0"/>
            <c:showCatName val="1"/>
            <c:showSerName val="0"/>
            <c:showPercent val="0"/>
            <c:showBubbleSize val="0"/>
            <c:showLeaderLines val="0"/>
            <c:extLst>
              <c:ext xmlns:c15="http://schemas.microsoft.com/office/drawing/2012/chart" uri="{CE6537A1-D6FC-4f65-9D91-7224C49458BB}">
                <c15:layout/>
                <c15:showLeaderLines val="0"/>
                <c15:leaderLines/>
              </c:ext>
            </c:extLst>
          </c:dLbls>
          <c:cat>
            <c:numRef>
              <c:f>Sheet1!$A$2:$A$7</c:f>
              <c:numCache>
                <c:formatCode>General</c:formatCode>
                <c:ptCount val="6"/>
                <c:pt idx="0">
                  <c:v>2016</c:v>
                </c:pt>
                <c:pt idx="1">
                  <c:v>2017</c:v>
                </c:pt>
                <c:pt idx="2">
                  <c:v>2018</c:v>
                </c:pt>
                <c:pt idx="3">
                  <c:v>2019</c:v>
                </c:pt>
                <c:pt idx="4">
                  <c:v>2020</c:v>
                </c:pt>
                <c:pt idx="5">
                  <c:v>2021</c:v>
                </c:pt>
              </c:numCache>
            </c:numRef>
          </c:cat>
          <c:val>
            <c:numRef>
              <c:f>Sheet1!$C$2:$C$7</c:f>
              <c:numCache>
                <c:formatCode>General</c:formatCode>
                <c:ptCount val="6"/>
                <c:pt idx="0">
                  <c:v>4</c:v>
                </c:pt>
                <c:pt idx="1">
                  <c:v>4</c:v>
                </c:pt>
                <c:pt idx="2">
                  <c:v>4</c:v>
                </c:pt>
                <c:pt idx="3">
                  <c:v>4</c:v>
                </c:pt>
                <c:pt idx="4">
                  <c:v>4</c:v>
                </c:pt>
                <c:pt idx="5">
                  <c:v>4</c:v>
                </c:pt>
              </c:numCache>
            </c:numRef>
          </c:val>
        </c:ser>
        <c:dLbls>
          <c:showLegendKey val="0"/>
          <c:showVal val="1"/>
          <c:showCatName val="0"/>
          <c:showSerName val="0"/>
          <c:showPercent val="0"/>
          <c:showBubbleSize val="0"/>
        </c:dLbls>
        <c:gapWidth val="215"/>
        <c:overlap val="100"/>
        <c:axId val="199664768"/>
        <c:axId val="199674112"/>
      </c:barChart>
      <c:catAx>
        <c:axId val="199664768"/>
        <c:scaling>
          <c:orientation val="minMax"/>
        </c:scaling>
        <c:delete val="1"/>
        <c:axPos val="b"/>
        <c:numFmt formatCode="General" sourceLinked="1"/>
        <c:majorTickMark val="none"/>
        <c:minorTickMark val="none"/>
        <c:tickLblPos val="nextTo"/>
        <c:crossAx val="199674112"/>
        <c:crosses val="autoZero"/>
        <c:auto val="1"/>
        <c:lblAlgn val="ctr"/>
        <c:lblOffset val="100"/>
        <c:noMultiLvlLbl val="0"/>
      </c:catAx>
      <c:valAx>
        <c:axId val="199674112"/>
        <c:scaling>
          <c:orientation val="minMax"/>
          <c:max val="20"/>
        </c:scaling>
        <c:delete val="1"/>
        <c:axPos val="l"/>
        <c:numFmt formatCode="General" sourceLinked="1"/>
        <c:majorTickMark val="out"/>
        <c:minorTickMark val="none"/>
        <c:tickLblPos val="nextTo"/>
        <c:crossAx val="19966476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7">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2DE7E-F12E-4D39-BF4A-3CCA88C28FA6}" type="datetimeFigureOut">
              <a:rPr lang="zh-CN" altLang="en-US" smtClean="0"/>
              <a:t>2017/5/23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3738D-0AD1-4F10-99D8-E7979E318A1D}" type="slidenum">
              <a:rPr lang="zh-CN" altLang="en-US" smtClean="0"/>
              <a:t>‹#›</a:t>
            </a:fld>
            <a:endParaRPr lang="zh-CN" altLang="en-US"/>
          </a:p>
        </p:txBody>
      </p:sp>
    </p:spTree>
    <p:extLst>
      <p:ext uri="{BB962C8B-B14F-4D97-AF65-F5344CB8AC3E}">
        <p14:creationId xmlns:p14="http://schemas.microsoft.com/office/powerpoint/2010/main" val="3412085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0001" r="9999"/>
          <a:stretch>
            <a:fillRect/>
          </a:stretch>
        </p:blipFill>
        <p:spPr>
          <a:xfrm>
            <a:off x="-1" y="1"/>
            <a:ext cx="12192001"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934" t="85555"/>
          <a:stretch>
            <a:fillRect/>
          </a:stretch>
        </p:blipFill>
        <p:spPr>
          <a:xfrm flipV="1">
            <a:off x="0" y="3724977"/>
            <a:ext cx="12191999" cy="3137836"/>
          </a:xfrm>
          <a:prstGeom prst="rect">
            <a:avLst/>
          </a:prstGeom>
          <a:solidFill>
            <a:srgbClr val="161617"/>
          </a:solidFill>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4983F7-2D0C-1741-A6D6-A6024CA6D84D}" type="datetimeFigureOut">
              <a:rPr kumimoji="1" lang="zh-CN" altLang="en-US" smtClean="0"/>
              <a:t>2017/5/23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9E4551E9-485B-6F4B-BC84-CE2ED454FA40}" type="slidenum">
              <a:rPr kumimoji="1" lang="zh-CN" altLang="en-US" smtClean="0"/>
              <a:t>‹#›</a:t>
            </a:fld>
            <a:endParaRPr kumimoji="1" lang="zh-CN" alt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0001" r="9999"/>
          <a:stretch>
            <a:fillRect/>
          </a:stretch>
        </p:blipFill>
        <p:spPr>
          <a:xfrm>
            <a:off x="-1" y="1"/>
            <a:ext cx="12192001"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0001" r="9999"/>
          <a:stretch>
            <a:fillRect/>
          </a:stretch>
        </p:blipFill>
        <p:spPr>
          <a:xfrm>
            <a:off x="-1" y="1"/>
            <a:ext cx="12192001"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直角三角形 5"/>
          <p:cNvSpPr/>
          <p:nvPr userDrawn="1"/>
        </p:nvSpPr>
        <p:spPr>
          <a:xfrm>
            <a:off x="0" y="0"/>
            <a:ext cx="12192000" cy="6858000"/>
          </a:xfrm>
          <a:prstGeom prst="rtTriangle">
            <a:avLst/>
          </a:prstGeom>
          <a:blipFill dpi="0" rotWithShape="1">
            <a:blip r:embed="rId2"/>
            <a:srcRect/>
            <a:tile tx="0" ty="0" sx="100000" sy="100000" flip="none" algn="tl"/>
          </a:blipFill>
        </p:spPr>
        <p:txBody>
          <a:bodyPr wrap="square" rtlCol="0" anchor="ctr">
            <a:spAutoFit/>
          </a:bodyPr>
          <a:lstStyle/>
          <a:p>
            <a:pPr algn="ctr"/>
            <a:endParaRPr lang="zh-CN" altLang="en-US" sz="280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61272" t="2139" r="174" b="2139"/>
          <a:stretch>
            <a:fillRect/>
          </a:stretch>
        </p:blipFill>
        <p:spPr>
          <a:xfrm>
            <a:off x="1" y="0"/>
            <a:ext cx="1219200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61272" t="2139" r="174" b="2139"/>
          <a:stretch>
            <a:fillRect/>
          </a:stretch>
        </p:blipFill>
        <p:spPr>
          <a:xfrm>
            <a:off x="1" y="0"/>
            <a:ext cx="12192000" cy="68580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934"/>
          <a:stretch>
            <a:fillRect/>
          </a:stretch>
        </p:blipFill>
        <p:spPr>
          <a:xfrm>
            <a:off x="0" y="0"/>
            <a:ext cx="12191999" cy="3780462"/>
          </a:xfrm>
          <a:prstGeom prst="rect">
            <a:avLst/>
          </a:prstGeom>
          <a:solidFill>
            <a:srgbClr val="161617"/>
          </a:solidFill>
        </p:spPr>
      </p:pic>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934" t="85555"/>
          <a:stretch>
            <a:fillRect/>
          </a:stretch>
        </p:blipFill>
        <p:spPr>
          <a:xfrm flipV="1">
            <a:off x="0" y="3724977"/>
            <a:ext cx="12191999" cy="3137836"/>
          </a:xfrm>
          <a:prstGeom prst="rect">
            <a:avLst/>
          </a:prstGeom>
          <a:solidFill>
            <a:srgbClr val="161617"/>
          </a:solid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0001" r="9999"/>
          <a:stretch>
            <a:fillRect/>
          </a:stretch>
        </p:blipFill>
        <p:spPr>
          <a:xfrm>
            <a:off x="-1" y="1"/>
            <a:ext cx="12192001" cy="68580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0001" r="9999"/>
          <a:stretch>
            <a:fillRect/>
          </a:stretch>
        </p:blipFill>
        <p:spPr>
          <a:xfrm>
            <a:off x="-1" y="1"/>
            <a:ext cx="12192001" cy="6858000"/>
          </a:xfrm>
          <a:prstGeom prst="rect">
            <a:avLst/>
          </a:prstGeom>
        </p:spPr>
      </p:pic>
      <p:grpSp>
        <p:nvGrpSpPr>
          <p:cNvPr id="3" name="组合 2"/>
          <p:cNvGrpSpPr/>
          <p:nvPr userDrawn="1"/>
        </p:nvGrpSpPr>
        <p:grpSpPr>
          <a:xfrm>
            <a:off x="0" y="0"/>
            <a:ext cx="12192000" cy="6834851"/>
            <a:chOff x="0" y="0"/>
            <a:chExt cx="12192000" cy="6834851"/>
          </a:xfrm>
        </p:grpSpPr>
        <p:cxnSp>
          <p:nvCxnSpPr>
            <p:cNvPr id="4" name="直接连接符 3"/>
            <p:cNvCxnSpPr/>
            <p:nvPr/>
          </p:nvCxnSpPr>
          <p:spPr>
            <a:xfrm>
              <a:off x="0" y="0"/>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683485"/>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0" y="1366970"/>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2050455"/>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2733940"/>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0" y="3417425"/>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0" y="4100910"/>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4784395"/>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5467880"/>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6151365"/>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6834851"/>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0001" r="9999"/>
          <a:stretch>
            <a:fillRect/>
          </a:stretch>
        </p:blipFill>
        <p:spPr>
          <a:xfrm>
            <a:off x="-1" y="1"/>
            <a:ext cx="12192001" cy="6858000"/>
          </a:xfrm>
          <a:prstGeom prst="rect">
            <a:avLst/>
          </a:prstGeom>
        </p:spPr>
      </p:pic>
      <p:grpSp>
        <p:nvGrpSpPr>
          <p:cNvPr id="3" name="组合 2"/>
          <p:cNvGrpSpPr/>
          <p:nvPr userDrawn="1"/>
        </p:nvGrpSpPr>
        <p:grpSpPr>
          <a:xfrm>
            <a:off x="0" y="0"/>
            <a:ext cx="12192000" cy="6834851"/>
            <a:chOff x="0" y="0"/>
            <a:chExt cx="12192000" cy="6834851"/>
          </a:xfrm>
        </p:grpSpPr>
        <p:cxnSp>
          <p:nvCxnSpPr>
            <p:cNvPr id="4" name="直接连接符 3"/>
            <p:cNvCxnSpPr/>
            <p:nvPr/>
          </p:nvCxnSpPr>
          <p:spPr>
            <a:xfrm>
              <a:off x="0" y="0"/>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0" y="683485"/>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0" y="1366970"/>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2050455"/>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2733940"/>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0" y="3417425"/>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0" y="4100910"/>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4784395"/>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5467880"/>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6151365"/>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6834851"/>
              <a:ext cx="12192000" cy="0"/>
            </a:xfrm>
            <a:prstGeom prst="line">
              <a:avLst/>
            </a:prstGeom>
            <a:ln>
              <a:solidFill>
                <a:schemeClr val="bg1">
                  <a:alpha val="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直角三角形 5"/>
          <p:cNvSpPr/>
          <p:nvPr userDrawn="1"/>
        </p:nvSpPr>
        <p:spPr>
          <a:xfrm>
            <a:off x="0" y="0"/>
            <a:ext cx="12192000" cy="6858000"/>
          </a:xfrm>
          <a:prstGeom prst="rtTriangle">
            <a:avLst/>
          </a:prstGeom>
          <a:blipFill dpi="0" rotWithShape="1">
            <a:blip r:embed="rId2"/>
            <a:srcRect/>
            <a:tile tx="0" ty="0" sx="100000" sy="100000" flip="none" algn="tl"/>
          </a:blipFill>
        </p:spPr>
        <p:txBody>
          <a:bodyPr wrap="square" rtlCol="0" anchor="ctr">
            <a:spAutoFit/>
          </a:bodyPr>
          <a:lstStyle/>
          <a:p>
            <a:pPr algn="ctr"/>
            <a:endParaRPr lang="zh-CN" altLang="en-US" sz="2800">
              <a:solidFill>
                <a:schemeClr val="bg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61272" t="2139" r="174" b="2139"/>
          <a:stretch>
            <a:fillRect/>
          </a:stretch>
        </p:blipFill>
        <p:spPr>
          <a:xfrm>
            <a:off x="1" y="0"/>
            <a:ext cx="12192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61272" t="2139" r="174" b="2139"/>
          <a:stretch>
            <a:fillRect/>
          </a:stretch>
        </p:blipFill>
        <p:spPr>
          <a:xfrm>
            <a:off x="1" y="0"/>
            <a:ext cx="12192000"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17FE6-7AE6-434D-99D3-486EFBFC5A30}" type="datetimeFigureOut">
              <a:rPr lang="zh-CN" altLang="en-US" smtClean="0"/>
              <a:t>2017/5/23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16E67-5434-44FA-98D3-DE3015CBAA8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17FE6-7AE6-434D-99D3-486EFBFC5A30}" type="datetimeFigureOut">
              <a:rPr lang="zh-CN" altLang="en-US" smtClean="0"/>
              <a:t>2017/5/23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16E67-5434-44FA-98D3-DE3015CBAA8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41999" y="2447169"/>
            <a:ext cx="8107680" cy="861060"/>
          </a:xfrm>
          <a:prstGeom prst="rect">
            <a:avLst/>
          </a:prstGeom>
          <a:noFill/>
        </p:spPr>
        <p:txBody>
          <a:bodyPr wrap="none" rtlCol="0">
            <a:spAutoFit/>
          </a:bodyPr>
          <a:lstStyle/>
          <a:p>
            <a:r>
              <a:rPr lang="zh-CN" altLang="en-US" sz="4800" dirty="0">
                <a:solidFill>
                  <a:schemeClr val="bg1"/>
                </a:solidFill>
                <a:effectLst>
                  <a:outerShdw blurRad="165100" dist="88900" dir="2700000" algn="tl">
                    <a:srgbClr val="000000">
                      <a:alpha val="14000"/>
                    </a:srgbClr>
                  </a:outerShdw>
                </a:effectLst>
                <a:latin typeface="+mn-ea"/>
              </a:rPr>
              <a:t>基于智能硬件的健康守护系统</a:t>
            </a:r>
          </a:p>
        </p:txBody>
      </p:sp>
      <p:sp>
        <p:nvSpPr>
          <p:cNvPr id="42" name="矩形 41"/>
          <p:cNvSpPr/>
          <p:nvPr/>
        </p:nvSpPr>
        <p:spPr>
          <a:xfrm>
            <a:off x="4693856" y="3387683"/>
            <a:ext cx="2804160" cy="420370"/>
          </a:xfrm>
          <a:prstGeom prst="rect">
            <a:avLst/>
          </a:prstGeom>
          <a:solidFill>
            <a:schemeClr val="bg1"/>
          </a:solidFill>
          <a:ln>
            <a:noFill/>
          </a:ln>
        </p:spPr>
        <p:txBody>
          <a:bodyPr wrap="none" rtlCol="0">
            <a:spAutoFit/>
          </a:bodyPr>
          <a:lstStyle/>
          <a:p>
            <a:r>
              <a:rPr lang="en-US" sz="2000" dirty="0" err="1">
                <a:effectLst>
                  <a:outerShdw blurRad="165100" dist="88900" dir="2700000" algn="tl">
                    <a:srgbClr val="000000">
                      <a:alpha val="14000"/>
                    </a:srgbClr>
                  </a:outerShdw>
                </a:effectLst>
              </a:rPr>
              <a:t>“</a:t>
            </a:r>
            <a:r>
              <a:rPr lang="zh-CN" altLang="en-US" sz="2000" dirty="0" err="1">
                <a:effectLst>
                  <a:outerShdw blurRad="165100" dist="88900" dir="2700000" algn="tl">
                    <a:srgbClr val="000000">
                      <a:alpha val="14000"/>
                    </a:srgbClr>
                  </a:outerShdw>
                </a:effectLst>
              </a:rPr>
              <a:t>互联网</a:t>
            </a:r>
            <a:r>
              <a:rPr lang="en-US" altLang="zh-CN" sz="2000" dirty="0" err="1">
                <a:effectLst>
                  <a:outerShdw blurRad="165100" dist="88900" dir="2700000" algn="tl">
                    <a:srgbClr val="000000">
                      <a:alpha val="14000"/>
                    </a:srgbClr>
                  </a:outerShdw>
                </a:effectLst>
              </a:rPr>
              <a:t>+</a:t>
            </a:r>
            <a:r>
              <a:rPr lang="en-US" sz="2000" dirty="0" err="1">
                <a:effectLst>
                  <a:outerShdw blurRad="165100" dist="88900" dir="2700000" algn="tl">
                    <a:srgbClr val="000000">
                      <a:alpha val="14000"/>
                    </a:srgbClr>
                  </a:outerShdw>
                </a:effectLst>
              </a:rPr>
              <a:t>”</a:t>
            </a:r>
            <a:r>
              <a:rPr lang="zh-CN" altLang="en-US" sz="2000" dirty="0" err="1">
                <a:effectLst>
                  <a:outerShdw blurRad="165100" dist="88900" dir="2700000" algn="tl">
                    <a:srgbClr val="000000">
                      <a:alpha val="14000"/>
                    </a:srgbClr>
                  </a:outerShdw>
                </a:effectLst>
              </a:rPr>
              <a:t>信息技术服务</a:t>
            </a:r>
          </a:p>
        </p:txBody>
      </p:sp>
      <p:sp>
        <p:nvSpPr>
          <p:cNvPr id="7" name="文本框 6"/>
          <p:cNvSpPr txBox="1"/>
          <p:nvPr/>
        </p:nvSpPr>
        <p:spPr>
          <a:xfrm>
            <a:off x="3745865" y="4055110"/>
            <a:ext cx="4699635" cy="1574165"/>
          </a:xfrm>
          <a:prstGeom prst="rect">
            <a:avLst/>
          </a:prstGeom>
          <a:noFill/>
        </p:spPr>
        <p:txBody>
          <a:bodyPr wrap="square" rtlCol="0">
            <a:spAutoFit/>
          </a:bodyPr>
          <a:lstStyle/>
          <a:p>
            <a:pPr algn="l"/>
            <a:r>
              <a:rPr lang="zh-CN" altLang="en-US" sz="2400" dirty="0">
                <a:solidFill>
                  <a:schemeClr val="bg1"/>
                </a:solidFill>
                <a:effectLst>
                  <a:outerShdw blurRad="165100" dist="88900" dir="2700000" algn="tl">
                    <a:srgbClr val="000000">
                      <a:alpha val="14000"/>
                    </a:srgbClr>
                  </a:outerShdw>
                </a:effectLst>
                <a:latin typeface="+mn-ea"/>
              </a:rPr>
              <a:t>参赛组别：创意组</a:t>
            </a:r>
          </a:p>
          <a:p>
            <a:pPr algn="l"/>
            <a:r>
              <a:rPr lang="zh-CN" altLang="en-US" sz="2400" dirty="0">
                <a:solidFill>
                  <a:schemeClr val="bg1"/>
                </a:solidFill>
                <a:effectLst>
                  <a:outerShdw blurRad="165100" dist="88900" dir="2700000" algn="tl">
                    <a:srgbClr val="000000">
                      <a:alpha val="14000"/>
                    </a:srgbClr>
                  </a:outerShdw>
                </a:effectLst>
                <a:latin typeface="+mn-ea"/>
              </a:rPr>
              <a:t>参赛省份：陕西省</a:t>
            </a:r>
          </a:p>
          <a:p>
            <a:pPr algn="l"/>
            <a:r>
              <a:rPr lang="zh-CN" altLang="en-US" sz="2400" dirty="0">
                <a:solidFill>
                  <a:schemeClr val="bg1"/>
                </a:solidFill>
                <a:effectLst>
                  <a:outerShdw blurRad="165100" dist="88900" dir="2700000" algn="tl">
                    <a:srgbClr val="000000">
                      <a:alpha val="14000"/>
                    </a:srgbClr>
                  </a:outerShdw>
                </a:effectLst>
                <a:latin typeface="+mn-ea"/>
              </a:rPr>
              <a:t>所属高校：西安邮电大学</a:t>
            </a:r>
          </a:p>
          <a:p>
            <a:pPr algn="l"/>
            <a:r>
              <a:rPr lang="zh-CN" altLang="en-US" sz="2400" dirty="0">
                <a:solidFill>
                  <a:schemeClr val="bg1"/>
                </a:solidFill>
                <a:effectLst>
                  <a:outerShdw blurRad="165100" dist="88900" dir="2700000" algn="tl">
                    <a:srgbClr val="000000">
                      <a:alpha val="14000"/>
                    </a:srgbClr>
                  </a:outerShdw>
                </a:effectLst>
                <a:latin typeface="+mn-ea"/>
              </a:rPr>
              <a:t>联系方式：高龙海</a:t>
            </a:r>
            <a:r>
              <a:rPr lang="en-US" altLang="zh-CN" sz="2400" dirty="0">
                <a:solidFill>
                  <a:schemeClr val="bg1"/>
                </a:solidFill>
                <a:effectLst>
                  <a:outerShdw blurRad="165100" dist="88900" dir="2700000" algn="tl">
                    <a:srgbClr val="000000">
                      <a:alpha val="14000"/>
                    </a:srgbClr>
                  </a:outerShdw>
                </a:effectLst>
                <a:latin typeface="+mn-ea"/>
              </a:rPr>
              <a:t>/15667027286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29082" y="1007957"/>
            <a:ext cx="5715000" cy="4968240"/>
          </a:xfrm>
          <a:prstGeom prst="rect">
            <a:avLst/>
          </a:prstGeom>
          <a:noFill/>
        </p:spPr>
        <p:txBody>
          <a:bodyPr wrap="square" rtlCol="0">
            <a:spAutoFit/>
          </a:bodyPr>
          <a:lstStyle/>
          <a:p>
            <a:pPr indent="0">
              <a:lnSpc>
                <a:spcPct val="120000"/>
              </a:lnSpc>
              <a:buNone/>
            </a:pPr>
            <a:r>
              <a:rPr lang="zh-CN" altLang="en-US" sz="2665">
                <a:solidFill>
                  <a:schemeClr val="bg1"/>
                </a:solidFill>
              </a:rPr>
              <a:t>对心电、体温、脉搏、血氧等重要生命体征进行采集及预处理</a:t>
            </a:r>
          </a:p>
          <a:p>
            <a:pPr indent="0">
              <a:lnSpc>
                <a:spcPct val="120000"/>
              </a:lnSpc>
              <a:buNone/>
            </a:pPr>
            <a:endParaRPr lang="zh-CN" altLang="en-US" sz="2665">
              <a:solidFill>
                <a:schemeClr val="bg1"/>
              </a:solidFill>
            </a:endParaRPr>
          </a:p>
          <a:p>
            <a:pPr indent="0">
              <a:lnSpc>
                <a:spcPct val="120000"/>
              </a:lnSpc>
              <a:buNone/>
            </a:pPr>
            <a:r>
              <a:rPr lang="zh-CN" altLang="en-US" sz="2665">
                <a:solidFill>
                  <a:schemeClr val="bg1"/>
                </a:solidFill>
              </a:rPr>
              <a:t>利用蓝牙将采集数据发送给配对绑定的智能手机</a:t>
            </a:r>
          </a:p>
          <a:p>
            <a:pPr indent="0">
              <a:lnSpc>
                <a:spcPct val="120000"/>
              </a:lnSpc>
              <a:buNone/>
            </a:pPr>
            <a:endParaRPr lang="zh-CN" altLang="en-US" sz="2665">
              <a:solidFill>
                <a:schemeClr val="bg1"/>
              </a:solidFill>
            </a:endParaRPr>
          </a:p>
          <a:p>
            <a:pPr indent="0">
              <a:lnSpc>
                <a:spcPct val="120000"/>
              </a:lnSpc>
              <a:buNone/>
            </a:pPr>
            <a:r>
              <a:rPr lang="zh-CN" altLang="en-US" sz="2665">
                <a:solidFill>
                  <a:schemeClr val="bg1"/>
                </a:solidFill>
              </a:rPr>
              <a:t>利用算法判断人体是否跌倒，为老人健康保驾护航</a:t>
            </a:r>
          </a:p>
          <a:p>
            <a:pPr indent="0">
              <a:lnSpc>
                <a:spcPct val="120000"/>
              </a:lnSpc>
              <a:buNone/>
            </a:pPr>
            <a:endParaRPr lang="zh-CN" altLang="en-US" sz="2665">
              <a:solidFill>
                <a:schemeClr val="bg1"/>
              </a:solidFill>
            </a:endParaRPr>
          </a:p>
          <a:p>
            <a:pPr indent="0">
              <a:lnSpc>
                <a:spcPct val="120000"/>
              </a:lnSpc>
              <a:buNone/>
            </a:pPr>
            <a:r>
              <a:rPr lang="zh-CN" altLang="en-US" sz="2665">
                <a:solidFill>
                  <a:schemeClr val="bg1"/>
                </a:solidFill>
              </a:rPr>
              <a:t>对所处环境</a:t>
            </a:r>
            <a:r>
              <a:rPr lang="en-US" altLang="zh-CN" sz="2665">
                <a:solidFill>
                  <a:schemeClr val="bg1"/>
                </a:solidFill>
              </a:rPr>
              <a:t>PM2.5</a:t>
            </a:r>
            <a:r>
              <a:rPr lang="zh-CN" altLang="en-US" sz="2665">
                <a:solidFill>
                  <a:schemeClr val="bg1"/>
                </a:solidFill>
              </a:rPr>
              <a:t>进行检测</a:t>
            </a:r>
          </a:p>
        </p:txBody>
      </p:sp>
      <p:sp>
        <p:nvSpPr>
          <p:cNvPr id="4" name="文本框 74"/>
          <p:cNvSpPr txBox="1"/>
          <p:nvPr/>
        </p:nvSpPr>
        <p:spPr>
          <a:xfrm>
            <a:off x="192656" y="337143"/>
            <a:ext cx="3425896" cy="428625"/>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100" b="1" dirty="0">
                <a:solidFill>
                  <a:schemeClr val="bg1"/>
                </a:solidFill>
                <a:latin typeface="+mn-ea"/>
              </a:rPr>
              <a:t>硬件的功能</a:t>
            </a:r>
          </a:p>
        </p:txBody>
      </p:sp>
      <p:sp>
        <p:nvSpPr>
          <p:cNvPr id="5" name="矩形 4"/>
          <p:cNvSpPr/>
          <p:nvPr/>
        </p:nvSpPr>
        <p:spPr>
          <a:xfrm>
            <a:off x="-14291" y="295955"/>
            <a:ext cx="128588" cy="428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pic>
        <p:nvPicPr>
          <p:cNvPr id="7" name="图片 6" descr="智能硬件 (1)"/>
          <p:cNvPicPr>
            <a:picLocks noChangeAspect="1"/>
          </p:cNvPicPr>
          <p:nvPr/>
        </p:nvPicPr>
        <p:blipFill>
          <a:blip r:embed="rId2"/>
          <a:stretch>
            <a:fillRect/>
          </a:stretch>
        </p:blipFill>
        <p:spPr>
          <a:xfrm>
            <a:off x="779780" y="2303145"/>
            <a:ext cx="2251710" cy="2251710"/>
          </a:xfrm>
          <a:prstGeom prst="rect">
            <a:avLst/>
          </a:prstGeom>
        </p:spPr>
      </p:pic>
      <p:cxnSp>
        <p:nvCxnSpPr>
          <p:cNvPr id="12" name="直接连接符 11"/>
          <p:cNvCxnSpPr/>
          <p:nvPr/>
        </p:nvCxnSpPr>
        <p:spPr>
          <a:xfrm flipH="1">
            <a:off x="3916680" y="1052195"/>
            <a:ext cx="13970" cy="4879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29082" y="1007957"/>
            <a:ext cx="5715000" cy="4968240"/>
          </a:xfrm>
          <a:prstGeom prst="rect">
            <a:avLst/>
          </a:prstGeom>
          <a:noFill/>
        </p:spPr>
        <p:txBody>
          <a:bodyPr wrap="square" rtlCol="0">
            <a:spAutoFit/>
          </a:bodyPr>
          <a:lstStyle/>
          <a:p>
            <a:pPr indent="0">
              <a:lnSpc>
                <a:spcPct val="120000"/>
              </a:lnSpc>
              <a:buNone/>
            </a:pPr>
            <a:r>
              <a:rPr lang="zh-CN" altLang="en-US" sz="2665">
                <a:solidFill>
                  <a:schemeClr val="tx1"/>
                </a:solidFill>
              </a:rPr>
              <a:t>对心电、体温、脉搏、血氧等重要生命体征进行采集及预处理</a:t>
            </a:r>
          </a:p>
          <a:p>
            <a:pPr indent="0">
              <a:lnSpc>
                <a:spcPct val="120000"/>
              </a:lnSpc>
              <a:buNone/>
            </a:pPr>
            <a:endParaRPr lang="zh-CN" altLang="en-US" sz="2665">
              <a:solidFill>
                <a:schemeClr val="tx1"/>
              </a:solidFill>
            </a:endParaRPr>
          </a:p>
          <a:p>
            <a:pPr indent="0">
              <a:lnSpc>
                <a:spcPct val="120000"/>
              </a:lnSpc>
              <a:buNone/>
            </a:pPr>
            <a:r>
              <a:rPr lang="zh-CN" altLang="en-US" sz="2665">
                <a:solidFill>
                  <a:schemeClr val="tx1"/>
                </a:solidFill>
              </a:rPr>
              <a:t>利用蓝牙将采集数据发送给配对绑定的智能手机</a:t>
            </a:r>
          </a:p>
          <a:p>
            <a:pPr indent="0">
              <a:lnSpc>
                <a:spcPct val="120000"/>
              </a:lnSpc>
              <a:buNone/>
            </a:pPr>
            <a:endParaRPr lang="zh-CN" altLang="en-US" sz="2665">
              <a:solidFill>
                <a:schemeClr val="tx1"/>
              </a:solidFill>
            </a:endParaRPr>
          </a:p>
          <a:p>
            <a:pPr indent="0">
              <a:lnSpc>
                <a:spcPct val="120000"/>
              </a:lnSpc>
              <a:buNone/>
            </a:pPr>
            <a:r>
              <a:rPr lang="zh-CN" altLang="en-US" sz="2665">
                <a:solidFill>
                  <a:schemeClr val="tx1"/>
                </a:solidFill>
              </a:rPr>
              <a:t>利用算法判断人体是否跌倒，为老人健康保驾护航</a:t>
            </a:r>
          </a:p>
          <a:p>
            <a:pPr indent="0">
              <a:lnSpc>
                <a:spcPct val="120000"/>
              </a:lnSpc>
              <a:buNone/>
            </a:pPr>
            <a:endParaRPr lang="zh-CN" altLang="en-US" sz="2665">
              <a:solidFill>
                <a:schemeClr val="tx1"/>
              </a:solidFill>
            </a:endParaRPr>
          </a:p>
          <a:p>
            <a:pPr indent="0">
              <a:lnSpc>
                <a:spcPct val="120000"/>
              </a:lnSpc>
              <a:buNone/>
            </a:pPr>
            <a:r>
              <a:rPr lang="zh-CN" altLang="en-US" sz="2665">
                <a:solidFill>
                  <a:schemeClr val="tx1"/>
                </a:solidFill>
              </a:rPr>
              <a:t>对所处环境</a:t>
            </a:r>
            <a:r>
              <a:rPr lang="en-US" altLang="zh-CN" sz="2665">
                <a:solidFill>
                  <a:schemeClr val="tx1"/>
                </a:solidFill>
              </a:rPr>
              <a:t>PM2.5</a:t>
            </a:r>
            <a:r>
              <a:rPr lang="zh-CN" altLang="en-US" sz="2665">
                <a:solidFill>
                  <a:schemeClr val="tx1"/>
                </a:solidFill>
              </a:rPr>
              <a:t>进行检测</a:t>
            </a:r>
          </a:p>
        </p:txBody>
      </p:sp>
      <p:sp>
        <p:nvSpPr>
          <p:cNvPr id="4" name="文本框 74"/>
          <p:cNvSpPr txBox="1"/>
          <p:nvPr/>
        </p:nvSpPr>
        <p:spPr>
          <a:xfrm>
            <a:off x="192656" y="337143"/>
            <a:ext cx="3425896" cy="428625"/>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100" b="1" dirty="0">
                <a:solidFill>
                  <a:schemeClr val="tx1"/>
                </a:solidFill>
                <a:latin typeface="+mn-ea"/>
              </a:rPr>
              <a:t>移动端的功能</a:t>
            </a:r>
          </a:p>
        </p:txBody>
      </p:sp>
      <p:sp>
        <p:nvSpPr>
          <p:cNvPr id="5" name="矩形 4"/>
          <p:cNvSpPr/>
          <p:nvPr/>
        </p:nvSpPr>
        <p:spPr>
          <a:xfrm>
            <a:off x="-14291" y="295955"/>
            <a:ext cx="128588" cy="428625"/>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939" y="295910"/>
            <a:ext cx="5895474" cy="6858000"/>
          </a:xfrm>
          <a:prstGeom prst="rect">
            <a:avLst/>
          </a:prstGeom>
        </p:spPr>
      </p:pic>
      <p:pic>
        <p:nvPicPr>
          <p:cNvPr id="9" name="图片 8" descr="C:\Users\nocla\Desktop\Screenshot_2017-05-22-22-31-06-605_wang.fly.com.y.pngScreenshot_2017-05-22-22-31-06-605_wang.fly.com.y"/>
          <p:cNvPicPr>
            <a:picLocks noChangeAspect="1"/>
          </p:cNvPicPr>
          <p:nvPr/>
        </p:nvPicPr>
        <p:blipFill>
          <a:blip r:embed="rId3"/>
          <a:srcRect/>
          <a:stretch>
            <a:fillRect/>
          </a:stretch>
        </p:blipFill>
        <p:spPr>
          <a:xfrm>
            <a:off x="1228725" y="1523365"/>
            <a:ext cx="2456180" cy="4366260"/>
          </a:xfrm>
          <a:prstGeom prst="rect">
            <a:avLst/>
          </a:prstGeom>
        </p:spPr>
      </p:pic>
      <p:cxnSp>
        <p:nvCxnSpPr>
          <p:cNvPr id="10" name="直接连接符 9"/>
          <p:cNvCxnSpPr/>
          <p:nvPr/>
        </p:nvCxnSpPr>
        <p:spPr>
          <a:xfrm flipH="1">
            <a:off x="4377690" y="1052195"/>
            <a:ext cx="13970" cy="4879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212940" y="1647513"/>
            <a:ext cx="9766120" cy="3562972"/>
            <a:chOff x="2268856" y="1716895"/>
            <a:chExt cx="7324590" cy="2672229"/>
          </a:xfrm>
        </p:grpSpPr>
        <p:sp>
          <p:nvSpPr>
            <p:cNvPr id="18" name="文本框 6"/>
            <p:cNvSpPr txBox="1"/>
            <p:nvPr/>
          </p:nvSpPr>
          <p:spPr>
            <a:xfrm>
              <a:off x="2593268" y="2024890"/>
              <a:ext cx="803112" cy="1373981"/>
            </a:xfrm>
            <a:prstGeom prst="rect">
              <a:avLst/>
            </a:prstGeom>
            <a:noFill/>
          </p:spPr>
          <p:txBody>
            <a:bodyPr wrap="square" rtlCol="0">
              <a:spAutoFit/>
            </a:bodyPr>
            <a:lstStyle/>
            <a:p>
              <a:r>
                <a:rPr lang="en-US" altLang="zh-CN" sz="10665" dirty="0" smtClean="0">
                  <a:solidFill>
                    <a:schemeClr val="bg1">
                      <a:lumMod val="95000"/>
                    </a:schemeClr>
                  </a:solidFill>
                  <a:latin typeface="微软雅黑" panose="020B0503020204020204" charset="-122"/>
                  <a:ea typeface="微软雅黑" panose="020B0503020204020204" charset="-122"/>
                </a:rPr>
                <a:t>C</a:t>
              </a:r>
              <a:endParaRPr lang="zh-CN" altLang="en-US" sz="10665" dirty="0">
                <a:solidFill>
                  <a:schemeClr val="bg1">
                    <a:lumMod val="95000"/>
                  </a:schemeClr>
                </a:solidFill>
                <a:latin typeface="微软雅黑" panose="020B0503020204020204" charset="-122"/>
                <a:ea typeface="微软雅黑" panose="020B0503020204020204" charset="-122"/>
              </a:endParaRPr>
            </a:p>
          </p:txBody>
        </p:sp>
        <p:sp>
          <p:nvSpPr>
            <p:cNvPr id="20" name="文本框 50"/>
            <p:cNvSpPr txBox="1"/>
            <p:nvPr/>
          </p:nvSpPr>
          <p:spPr>
            <a:xfrm>
              <a:off x="3794240" y="2394223"/>
              <a:ext cx="4567861" cy="591026"/>
            </a:xfrm>
            <a:prstGeom prst="rect">
              <a:avLst/>
            </a:prstGeom>
            <a:noFill/>
          </p:spPr>
          <p:txBody>
            <a:bodyPr wrap="square" rtlCol="0">
              <a:spAutoFit/>
            </a:bodyPr>
            <a:lstStyle/>
            <a:p>
              <a:pPr algn="ctr"/>
              <a:r>
                <a:rPr lang="zh-CN" altLang="en-US" sz="4265" b="1" dirty="0" smtClean="0">
                  <a:solidFill>
                    <a:schemeClr val="bg1"/>
                  </a:solidFill>
                  <a:latin typeface="微软雅黑" panose="020B0503020204020204" charset="-122"/>
                  <a:ea typeface="微软雅黑" panose="020B0503020204020204" charset="-122"/>
                </a:rPr>
                <a:t>产品计划</a:t>
              </a:r>
            </a:p>
          </p:txBody>
        </p:sp>
        <p:cxnSp>
          <p:nvCxnSpPr>
            <p:cNvPr id="22" name="直接连接符 21"/>
            <p:cNvCxnSpPr/>
            <p:nvPr/>
          </p:nvCxnSpPr>
          <p:spPr>
            <a:xfrm flipH="1">
              <a:off x="3361456" y="3033439"/>
              <a:ext cx="4720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268856" y="1716895"/>
              <a:ext cx="324412" cy="683452"/>
              <a:chOff x="1633928" y="2263515"/>
              <a:chExt cx="324412" cy="683452"/>
            </a:xfrm>
          </p:grpSpPr>
          <p:cxnSp>
            <p:nvCxnSpPr>
              <p:cNvPr id="27" name="直接连接符 26"/>
              <p:cNvCxnSpPr/>
              <p:nvPr/>
            </p:nvCxnSpPr>
            <p:spPr>
              <a:xfrm>
                <a:off x="1633928" y="2263515"/>
                <a:ext cx="0" cy="6834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633928" y="2263515"/>
                <a:ext cx="32441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flipH="1" flipV="1">
              <a:off x="9269034" y="3554533"/>
              <a:ext cx="324412" cy="834591"/>
              <a:chOff x="1633928" y="2263514"/>
              <a:chExt cx="324412" cy="834591"/>
            </a:xfrm>
          </p:grpSpPr>
          <p:cxnSp>
            <p:nvCxnSpPr>
              <p:cNvPr id="25" name="直接连接符 24"/>
              <p:cNvCxnSpPr/>
              <p:nvPr/>
            </p:nvCxnSpPr>
            <p:spPr>
              <a:xfrm flipH="1">
                <a:off x="1633928" y="2263514"/>
                <a:ext cx="0" cy="834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633928" y="2263515"/>
                <a:ext cx="32441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 name="矩形 2"/>
          <p:cNvSpPr/>
          <p:nvPr/>
        </p:nvSpPr>
        <p:spPr>
          <a:xfrm>
            <a:off x="9526271" y="5685312"/>
            <a:ext cx="1452880" cy="315595"/>
          </a:xfrm>
          <a:prstGeom prst="rect">
            <a:avLst/>
          </a:prstGeom>
          <a:solidFill>
            <a:schemeClr val="bg1"/>
          </a:solidFill>
          <a:ln>
            <a:noFill/>
          </a:ln>
        </p:spPr>
        <p:txBody>
          <a:bodyPr wrap="none" rtlCol="0" anchor="ctr">
            <a:spAutoFit/>
          </a:bodyPr>
          <a:lstStyle/>
          <a:p>
            <a:pPr algn="ctr"/>
            <a:r>
              <a:rPr lang="en-US" altLang="zh-CN" sz="1400">
                <a:solidFill>
                  <a:schemeClr val="tx1"/>
                </a:solidFill>
                <a:latin typeface="+mn-ea"/>
              </a:rPr>
              <a:t>F</a:t>
            </a:r>
            <a:r>
              <a:rPr lang="zh-CN" altLang="en-US" sz="1400">
                <a:solidFill>
                  <a:schemeClr val="tx1"/>
                </a:solidFill>
                <a:latin typeface="+mn-ea"/>
              </a:rPr>
              <a:t>ocus on health</a:t>
            </a:r>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795020" y="1146766"/>
          <a:ext cx="10601960" cy="5121692"/>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7"/>
          <p:cNvSpPr/>
          <p:nvPr/>
        </p:nvSpPr>
        <p:spPr>
          <a:xfrm>
            <a:off x="1159814" y="2413761"/>
            <a:ext cx="1744345" cy="315595"/>
          </a:xfrm>
          <a:prstGeom prst="rect">
            <a:avLst/>
          </a:prstGeom>
          <a:noFill/>
          <a:ln>
            <a:solidFill>
              <a:schemeClr val="bg1">
                <a:lumMod val="50000"/>
              </a:schemeClr>
            </a:solidFill>
          </a:ln>
        </p:spPr>
        <p:txBody>
          <a:bodyPr wrap="none" rtlCol="0" anchor="ctr">
            <a:spAutoFit/>
          </a:bodyPr>
          <a:lstStyle/>
          <a:p>
            <a:r>
              <a:rPr lang="en-US" altLang="zh-CN" sz="1400">
                <a:solidFill>
                  <a:schemeClr val="bg1">
                    <a:lumMod val="50000"/>
                  </a:schemeClr>
                </a:solidFill>
                <a:latin typeface="+mn-ea"/>
              </a:rPr>
              <a:t>Smartisan M1 / M1L</a:t>
            </a:r>
            <a:endParaRPr lang="zh-CN" altLang="en-US" sz="1400">
              <a:solidFill>
                <a:schemeClr val="bg1">
                  <a:lumMod val="50000"/>
                </a:schemeClr>
              </a:solidFill>
              <a:latin typeface="+mn-ea"/>
            </a:endParaRPr>
          </a:p>
        </p:txBody>
      </p:sp>
      <p:sp>
        <p:nvSpPr>
          <p:cNvPr id="9" name="文本框 8"/>
          <p:cNvSpPr txBox="1"/>
          <p:nvPr/>
        </p:nvSpPr>
        <p:spPr>
          <a:xfrm>
            <a:off x="996237" y="1146766"/>
            <a:ext cx="2793423" cy="548640"/>
          </a:xfrm>
          <a:prstGeom prst="rect">
            <a:avLst/>
          </a:prstGeom>
          <a:noFill/>
        </p:spPr>
        <p:txBody>
          <a:bodyPr wrap="square" rtlCol="0">
            <a:spAutoFit/>
          </a:bodyPr>
          <a:lstStyle/>
          <a:p>
            <a:pPr algn="ctr"/>
            <a:r>
              <a:rPr lang="zh-CN" altLang="en-US" sz="2800" b="1">
                <a:solidFill>
                  <a:schemeClr val="bg1"/>
                </a:solidFill>
                <a:effectLst>
                  <a:outerShdw blurRad="165100" dist="88900" dir="2700000" algn="tl">
                    <a:srgbClr val="000000">
                      <a:alpha val="14000"/>
                    </a:srgbClr>
                  </a:outerShdw>
                </a:effectLst>
                <a:latin typeface="+mj-ea"/>
                <a:ea typeface="+mj-ea"/>
              </a:rPr>
              <a:t>请输入你的情怀</a:t>
            </a:r>
          </a:p>
        </p:txBody>
      </p:sp>
      <p:sp>
        <p:nvSpPr>
          <p:cNvPr id="10" name="矩形 9"/>
          <p:cNvSpPr/>
          <p:nvPr/>
        </p:nvSpPr>
        <p:spPr>
          <a:xfrm>
            <a:off x="1072437" y="1695386"/>
            <a:ext cx="6228080" cy="624840"/>
          </a:xfrm>
          <a:prstGeom prst="rect">
            <a:avLst/>
          </a:prstGeom>
          <a:noFill/>
        </p:spPr>
        <p:txBody>
          <a:bodyPr wrap="none" rtlCol="0">
            <a:spAutoFit/>
          </a:bodyPr>
          <a:lstStyle/>
          <a:p>
            <a:pPr>
              <a:lnSpc>
                <a:spcPct val="125000"/>
              </a:lnSpc>
            </a:pPr>
            <a:r>
              <a:rPr lang="zh-CN" altLang="en-US" sz="1400">
                <a:solidFill>
                  <a:schemeClr val="tx1">
                    <a:lumMod val="50000"/>
                    <a:lumOff val="50000"/>
                  </a:schemeClr>
                </a:solidFill>
              </a:rPr>
              <a:t>工匠精神的证明，隐藏在每一个值得被放大欣赏的细节中偏执于有用的细节，</a:t>
            </a:r>
            <a:endParaRPr lang="en-US" altLang="zh-CN" sz="1400">
              <a:solidFill>
                <a:schemeClr val="tx1">
                  <a:lumMod val="50000"/>
                  <a:lumOff val="50000"/>
                </a:schemeClr>
              </a:solidFill>
            </a:endParaRPr>
          </a:p>
          <a:p>
            <a:pPr>
              <a:lnSpc>
                <a:spcPct val="125000"/>
              </a:lnSpc>
            </a:pPr>
            <a:r>
              <a:rPr lang="zh-CN" altLang="en-US" sz="1400">
                <a:solidFill>
                  <a:schemeClr val="tx1">
                    <a:lumMod val="50000"/>
                    <a:lumOff val="50000"/>
                  </a:schemeClr>
                </a:solidFill>
              </a:rPr>
              <a:t>偏执于无用的细节，偏执于甚至不会被发现是有用还是无用的细节。</a:t>
            </a:r>
          </a:p>
        </p:txBody>
      </p:sp>
      <p:cxnSp>
        <p:nvCxnSpPr>
          <p:cNvPr id="11" name="直接连接符 10"/>
          <p:cNvCxnSpPr/>
          <p:nvPr/>
        </p:nvCxnSpPr>
        <p:spPr>
          <a:xfrm>
            <a:off x="901700" y="1262380"/>
            <a:ext cx="0" cy="146306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01140" y="4541520"/>
            <a:ext cx="0" cy="1341120"/>
          </a:xfrm>
          <a:prstGeom prst="line">
            <a:avLst/>
          </a:prstGeom>
          <a:ln>
            <a:solidFill>
              <a:schemeClr val="bg1">
                <a:lumMod val="50000"/>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651760" y="5410200"/>
            <a:ext cx="0" cy="472440"/>
          </a:xfrm>
          <a:prstGeom prst="line">
            <a:avLst/>
          </a:prstGeom>
          <a:ln>
            <a:solidFill>
              <a:schemeClr val="bg1">
                <a:lumMod val="50000"/>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804900" y="4541520"/>
            <a:ext cx="0" cy="1341120"/>
          </a:xfrm>
          <a:prstGeom prst="line">
            <a:avLst/>
          </a:prstGeom>
          <a:ln>
            <a:solidFill>
              <a:schemeClr val="bg1">
                <a:lumMod val="50000"/>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940280" y="5128260"/>
            <a:ext cx="0" cy="754380"/>
          </a:xfrm>
          <a:prstGeom prst="line">
            <a:avLst/>
          </a:prstGeom>
          <a:ln>
            <a:solidFill>
              <a:schemeClr val="bg1">
                <a:lumMod val="50000"/>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098520" y="4274820"/>
            <a:ext cx="0" cy="1607820"/>
          </a:xfrm>
          <a:prstGeom prst="line">
            <a:avLst/>
          </a:prstGeom>
          <a:ln>
            <a:solidFill>
              <a:schemeClr val="bg1">
                <a:lumMod val="50000"/>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33900" y="4541520"/>
            <a:ext cx="0" cy="1341120"/>
          </a:xfrm>
          <a:prstGeom prst="line">
            <a:avLst/>
          </a:prstGeom>
          <a:ln>
            <a:solidFill>
              <a:schemeClr val="bg1">
                <a:lumMod val="50000"/>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84520" y="3977640"/>
            <a:ext cx="0" cy="1905000"/>
          </a:xfrm>
          <a:prstGeom prst="line">
            <a:avLst/>
          </a:prstGeom>
          <a:ln>
            <a:solidFill>
              <a:schemeClr val="bg1">
                <a:lumMod val="50000"/>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535140" y="5128260"/>
            <a:ext cx="0" cy="754380"/>
          </a:xfrm>
          <a:prstGeom prst="line">
            <a:avLst/>
          </a:prstGeom>
          <a:ln>
            <a:solidFill>
              <a:schemeClr val="bg1">
                <a:lumMod val="50000"/>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0685760" y="1669986"/>
            <a:ext cx="0" cy="4212654"/>
          </a:xfrm>
          <a:prstGeom prst="line">
            <a:avLst/>
          </a:prstGeom>
          <a:ln>
            <a:solidFill>
              <a:schemeClr val="bg1">
                <a:lumMod val="50000"/>
                <a:alpha val="51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91489" y="387559"/>
          <a:ext cx="11809022" cy="7099069"/>
        </p:xfrm>
        <a:graphic>
          <a:graphicData uri="http://schemas.openxmlformats.org/drawingml/2006/chart">
            <c:chart xmlns:c="http://schemas.openxmlformats.org/drawingml/2006/chart" xmlns:r="http://schemas.openxmlformats.org/officeDocument/2006/relationships" r:id="rId2"/>
          </a:graphicData>
        </a:graphic>
      </p:graphicFrame>
      <p:sp>
        <p:nvSpPr>
          <p:cNvPr id="14" name="文本框 13"/>
          <p:cNvSpPr txBox="1"/>
          <p:nvPr/>
        </p:nvSpPr>
        <p:spPr>
          <a:xfrm>
            <a:off x="890867" y="925073"/>
            <a:ext cx="2571666" cy="461665"/>
          </a:xfrm>
          <a:prstGeom prst="rect">
            <a:avLst/>
          </a:prstGeom>
          <a:noFill/>
        </p:spPr>
        <p:txBody>
          <a:bodyPr wrap="none" rtlCol="0">
            <a:spAutoFit/>
          </a:bodyPr>
          <a:lstStyle>
            <a:defPPr>
              <a:defRPr lang="zh-CN"/>
            </a:defPPr>
            <a:lvl1pPr>
              <a:defRPr sz="4800" b="1">
                <a:solidFill>
                  <a:schemeClr val="bg1"/>
                </a:solidFill>
                <a:effectLst>
                  <a:outerShdw blurRad="165100" dist="88900" dir="2700000" algn="tl">
                    <a:srgbClr val="000000">
                      <a:alpha val="14000"/>
                    </a:srgbClr>
                  </a:outerShdw>
                </a:effectLst>
                <a:latin typeface="+mj-ea"/>
                <a:ea typeface="+mj-ea"/>
              </a:defRPr>
            </a:lvl1pPr>
          </a:lstStyle>
          <a:p>
            <a:r>
              <a:rPr lang="en-US" altLang="zh-CN" sz="2400" b="0">
                <a:latin typeface="+mn-ea"/>
                <a:ea typeface="+mn-ea"/>
              </a:rPr>
              <a:t>Smartisan S-1000</a:t>
            </a:r>
            <a:endParaRPr lang="zh-CN" altLang="en-US" sz="2400" b="0">
              <a:latin typeface="+mn-ea"/>
              <a:ea typeface="+mn-ea"/>
            </a:endParaRPr>
          </a:p>
        </p:txBody>
      </p:sp>
      <p:sp>
        <p:nvSpPr>
          <p:cNvPr id="15" name="矩形 14"/>
          <p:cNvSpPr/>
          <p:nvPr/>
        </p:nvSpPr>
        <p:spPr>
          <a:xfrm>
            <a:off x="890866" y="1386738"/>
            <a:ext cx="5291179" cy="609398"/>
          </a:xfrm>
          <a:prstGeom prst="rect">
            <a:avLst/>
          </a:prstGeom>
        </p:spPr>
        <p:txBody>
          <a:bodyPr wrap="square">
            <a:spAutoFit/>
          </a:bodyPr>
          <a:lstStyle/>
          <a:p>
            <a:pPr algn="just">
              <a:lnSpc>
                <a:spcPct val="120000"/>
              </a:lnSpc>
            </a:pPr>
            <a:r>
              <a:rPr lang="zh-CN" altLang="en-US" sz="1400">
                <a:solidFill>
                  <a:schemeClr val="bg1">
                    <a:lumMod val="50000"/>
                  </a:schemeClr>
                </a:solidFill>
                <a:latin typeface="+mn-ea"/>
              </a:rPr>
              <a:t>将电源键从边框上移除并整合至 </a:t>
            </a:r>
            <a:r>
              <a:rPr lang="en-US" altLang="zh-CN" sz="1400">
                <a:solidFill>
                  <a:schemeClr val="bg1">
                    <a:lumMod val="50000"/>
                  </a:schemeClr>
                </a:solidFill>
                <a:latin typeface="+mn-ea"/>
              </a:rPr>
              <a:t>Home </a:t>
            </a:r>
            <a:r>
              <a:rPr lang="zh-CN" altLang="en-US" sz="1400">
                <a:solidFill>
                  <a:schemeClr val="bg1">
                    <a:lumMod val="50000"/>
                  </a:schemeClr>
                </a:solidFill>
                <a:latin typeface="+mn-ea"/>
              </a:rPr>
              <a:t>键内，</a:t>
            </a:r>
            <a:endParaRPr lang="en-US" altLang="zh-CN" sz="1400">
              <a:solidFill>
                <a:schemeClr val="bg1">
                  <a:lumMod val="50000"/>
                </a:schemeClr>
              </a:solidFill>
              <a:latin typeface="+mn-ea"/>
            </a:endParaRPr>
          </a:p>
          <a:p>
            <a:pPr algn="just">
              <a:lnSpc>
                <a:spcPct val="120000"/>
              </a:lnSpc>
            </a:pPr>
            <a:r>
              <a:rPr lang="zh-CN" altLang="en-US" sz="1400">
                <a:solidFill>
                  <a:schemeClr val="bg1">
                    <a:lumMod val="50000"/>
                  </a:schemeClr>
                </a:solidFill>
                <a:latin typeface="+mn-ea"/>
              </a:rPr>
              <a:t>将 </a:t>
            </a:r>
            <a:r>
              <a:rPr lang="en-US" altLang="zh-CN" sz="1400">
                <a:solidFill>
                  <a:schemeClr val="bg1">
                    <a:lumMod val="50000"/>
                  </a:schemeClr>
                </a:solidFill>
                <a:latin typeface="+mn-ea"/>
              </a:rPr>
              <a:t>SIM </a:t>
            </a:r>
            <a:r>
              <a:rPr lang="zh-CN" altLang="en-US" sz="1400">
                <a:solidFill>
                  <a:schemeClr val="bg1">
                    <a:lumMod val="50000"/>
                  </a:schemeClr>
                </a:solidFill>
                <a:latin typeface="+mn-ea"/>
              </a:rPr>
              <a:t>卡槽隐藏至右侧键内，在永无尽头的极简主义美学道路上。</a:t>
            </a:r>
          </a:p>
        </p:txBody>
      </p:sp>
      <p:grpSp>
        <p:nvGrpSpPr>
          <p:cNvPr id="23" name="组合 22"/>
          <p:cNvGrpSpPr/>
          <p:nvPr/>
        </p:nvGrpSpPr>
        <p:grpSpPr>
          <a:xfrm>
            <a:off x="10281213" y="1034853"/>
            <a:ext cx="1215341" cy="773220"/>
            <a:chOff x="8137002" y="406022"/>
            <a:chExt cx="1215341" cy="842668"/>
          </a:xfrm>
        </p:grpSpPr>
        <p:sp>
          <p:nvSpPr>
            <p:cNvPr id="22" name="等腰三角形 21"/>
            <p:cNvSpPr/>
            <p:nvPr/>
          </p:nvSpPr>
          <p:spPr>
            <a:xfrm rot="10800000">
              <a:off x="8536327" y="644580"/>
              <a:ext cx="419583" cy="604110"/>
            </a:xfrm>
            <a:prstGeom prst="triangle">
              <a:avLst/>
            </a:prstGeom>
            <a:solidFill>
              <a:schemeClr val="accent1"/>
            </a:solidFill>
          </p:spPr>
          <p:txBody>
            <a:bodyPr wrap="square" rtlCol="0" anchor="ctr">
              <a:noAutofit/>
            </a:bodyPr>
            <a:lstStyle/>
            <a:p>
              <a:pPr algn="ctr"/>
              <a:endParaRPr lang="zh-CN" altLang="en-US" sz="2800">
                <a:solidFill>
                  <a:schemeClr val="bg1"/>
                </a:solidFill>
              </a:endParaRPr>
            </a:p>
          </p:txBody>
        </p:sp>
        <p:sp>
          <p:nvSpPr>
            <p:cNvPr id="21" name="矩形 20"/>
            <p:cNvSpPr/>
            <p:nvPr/>
          </p:nvSpPr>
          <p:spPr>
            <a:xfrm>
              <a:off x="8137002" y="406022"/>
              <a:ext cx="1215341" cy="588025"/>
            </a:xfrm>
            <a:prstGeom prst="rect">
              <a:avLst/>
            </a:prstGeom>
            <a:solidFill>
              <a:schemeClr val="accent1"/>
            </a:solidFill>
          </p:spPr>
          <p:txBody>
            <a:bodyPr wrap="square" rtlCol="0" anchor="ctr">
              <a:noAutofit/>
            </a:bodyPr>
            <a:lstStyle/>
            <a:p>
              <a:pPr algn="ctr"/>
              <a:r>
                <a:rPr lang="en-US" altLang="zh-CN" sz="2400">
                  <a:solidFill>
                    <a:schemeClr val="bg1"/>
                  </a:solidFill>
                </a:rPr>
                <a:t>2021</a:t>
              </a:r>
              <a:endParaRPr lang="zh-CN" altLang="en-US" sz="2400">
                <a:solidFill>
                  <a:schemeClr val="bg1"/>
                </a:solidFill>
              </a:endParaRPr>
            </a:p>
          </p:txBody>
        </p:sp>
      </p:grpSp>
      <p:cxnSp>
        <p:nvCxnSpPr>
          <p:cNvPr id="43" name="直接连接符 42"/>
          <p:cNvCxnSpPr/>
          <p:nvPr/>
        </p:nvCxnSpPr>
        <p:spPr>
          <a:xfrm>
            <a:off x="805124" y="1034292"/>
            <a:ext cx="0" cy="8523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8" name="矩形 7"/>
          <p:cNvSpPr/>
          <p:nvPr/>
        </p:nvSpPr>
        <p:spPr>
          <a:xfrm>
            <a:off x="0" y="1846279"/>
            <a:ext cx="12192000" cy="3241357"/>
          </a:xfrm>
          <a:prstGeom prst="rect">
            <a:avLst/>
          </a:prstGeom>
          <a:solidFill>
            <a:schemeClr val="tx1">
              <a:alpha val="72000"/>
            </a:schemeClr>
          </a:solidFill>
        </p:spPr>
        <p:txBody>
          <a:bodyPr wrap="square" rtlCol="0" anchor="ctr">
            <a:spAutoFit/>
          </a:bodyPr>
          <a:lstStyle/>
          <a:p>
            <a:pPr algn="ctr"/>
            <a:endParaRPr lang="zh-CN" altLang="en-US" sz="2800">
              <a:solidFill>
                <a:schemeClr val="bg1"/>
              </a:solidFill>
            </a:endParaRPr>
          </a:p>
        </p:txBody>
      </p:sp>
      <p:sp>
        <p:nvSpPr>
          <p:cNvPr id="5" name="矩形 4"/>
          <p:cNvSpPr/>
          <p:nvPr/>
        </p:nvSpPr>
        <p:spPr>
          <a:xfrm>
            <a:off x="1143068" y="3189678"/>
            <a:ext cx="9905865" cy="659861"/>
          </a:xfrm>
          <a:prstGeom prst="rect">
            <a:avLst/>
          </a:prstGeom>
        </p:spPr>
        <p:txBody>
          <a:bodyPr wrap="square">
            <a:spAutoFit/>
          </a:bodyPr>
          <a:lstStyle/>
          <a:p>
            <a:pPr algn="ctr">
              <a:lnSpc>
                <a:spcPct val="120000"/>
              </a:lnSpc>
            </a:pPr>
            <a:r>
              <a:rPr lang="en-US" altLang="zh-CN" sz="1600">
                <a:solidFill>
                  <a:srgbClr val="BDBDBD"/>
                </a:solidFill>
                <a:latin typeface="+mn-ea"/>
              </a:rPr>
              <a:t>2300 </a:t>
            </a:r>
            <a:r>
              <a:rPr lang="zh-CN" altLang="en-US" sz="1600">
                <a:solidFill>
                  <a:srgbClr val="BDBDBD"/>
                </a:solidFill>
                <a:latin typeface="+mn-ea"/>
              </a:rPr>
              <a:t>万像素 </a:t>
            </a:r>
            <a:r>
              <a:rPr lang="en-US" altLang="zh-CN" sz="1600">
                <a:solidFill>
                  <a:srgbClr val="BDBDBD"/>
                </a:solidFill>
                <a:latin typeface="+mn-ea"/>
              </a:rPr>
              <a:t>Exmor RS™ </a:t>
            </a:r>
            <a:r>
              <a:rPr lang="zh-CN" altLang="en-US" sz="1600">
                <a:solidFill>
                  <a:srgbClr val="BDBDBD"/>
                </a:solidFill>
                <a:latin typeface="+mn-ea"/>
              </a:rPr>
              <a:t>堆栈式图像传感器，</a:t>
            </a:r>
            <a:r>
              <a:rPr lang="en-US" altLang="zh-CN" sz="1600">
                <a:solidFill>
                  <a:srgbClr val="BDBDBD"/>
                </a:solidFill>
                <a:latin typeface="+mn-ea"/>
              </a:rPr>
              <a:t>ƒ/2.0 </a:t>
            </a:r>
            <a:r>
              <a:rPr lang="zh-CN" altLang="en-US" sz="1600">
                <a:solidFill>
                  <a:srgbClr val="BDBDBD"/>
                </a:solidFill>
                <a:latin typeface="+mn-ea"/>
              </a:rPr>
              <a:t>大光圈，</a:t>
            </a:r>
            <a:endParaRPr lang="en-US" altLang="zh-CN" sz="1600">
              <a:solidFill>
                <a:srgbClr val="BDBDBD"/>
              </a:solidFill>
              <a:latin typeface="+mn-ea"/>
            </a:endParaRPr>
          </a:p>
          <a:p>
            <a:pPr algn="ctr">
              <a:lnSpc>
                <a:spcPct val="120000"/>
              </a:lnSpc>
            </a:pPr>
            <a:r>
              <a:rPr lang="zh-CN" altLang="en-US" sz="1600">
                <a:solidFill>
                  <a:srgbClr val="BDBDBD"/>
                </a:solidFill>
                <a:latin typeface="+mn-ea"/>
              </a:rPr>
              <a:t>双重防抖、三种对焦、</a:t>
            </a:r>
            <a:r>
              <a:rPr lang="en-US" altLang="zh-CN" sz="1600">
                <a:solidFill>
                  <a:srgbClr val="BDBDBD"/>
                </a:solidFill>
                <a:latin typeface="+mn-ea"/>
              </a:rPr>
              <a:t>4K </a:t>
            </a:r>
            <a:r>
              <a:rPr lang="zh-CN" altLang="en-US" sz="1600">
                <a:solidFill>
                  <a:srgbClr val="BDBDBD"/>
                </a:solidFill>
                <a:latin typeface="+mn-ea"/>
              </a:rPr>
              <a:t>摄像</a:t>
            </a:r>
          </a:p>
        </p:txBody>
      </p:sp>
      <p:sp>
        <p:nvSpPr>
          <p:cNvPr id="3" name="矩形 2"/>
          <p:cNvSpPr/>
          <p:nvPr/>
        </p:nvSpPr>
        <p:spPr>
          <a:xfrm>
            <a:off x="3124516" y="2604903"/>
            <a:ext cx="5519460" cy="584775"/>
          </a:xfrm>
          <a:prstGeom prst="rect">
            <a:avLst/>
          </a:prstGeom>
        </p:spPr>
        <p:txBody>
          <a:bodyPr wrap="none">
            <a:spAutoFit/>
          </a:bodyPr>
          <a:lstStyle/>
          <a:p>
            <a:pPr algn="ctr"/>
            <a:r>
              <a:rPr lang="zh-CN" altLang="en-US" sz="3200">
                <a:solidFill>
                  <a:schemeClr val="bg1"/>
                </a:solidFill>
                <a:latin typeface="+mn-ea"/>
              </a:rPr>
              <a:t>满足你对画面创作的全部欲望</a:t>
            </a:r>
            <a:endParaRPr lang="zh-CN" altLang="en-US" sz="3200" b="0" i="0">
              <a:solidFill>
                <a:schemeClr val="bg1"/>
              </a:solidFill>
              <a:effectLst/>
              <a:latin typeface="+mn-ea"/>
            </a:endParaRPr>
          </a:p>
        </p:txBody>
      </p:sp>
      <p:sp>
        <p:nvSpPr>
          <p:cNvPr id="9" name="矩形 8"/>
          <p:cNvSpPr/>
          <p:nvPr/>
        </p:nvSpPr>
        <p:spPr>
          <a:xfrm>
            <a:off x="4989897" y="3975433"/>
            <a:ext cx="2212209" cy="369332"/>
          </a:xfrm>
          <a:prstGeom prst="rect">
            <a:avLst/>
          </a:prstGeom>
          <a:ln>
            <a:solidFill>
              <a:schemeClr val="bg1"/>
            </a:solidFill>
          </a:ln>
        </p:spPr>
        <p:txBody>
          <a:bodyPr wrap="none" rtlCol="0" anchor="ctr">
            <a:spAutoFit/>
          </a:bodyPr>
          <a:lstStyle/>
          <a:p>
            <a:pPr algn="ctr"/>
            <a:r>
              <a:rPr lang="en-US" altLang="zh-CN">
                <a:solidFill>
                  <a:schemeClr val="bg1"/>
                </a:solidFill>
                <a:latin typeface="+mn-ea"/>
              </a:rPr>
              <a:t>Smartisan M1 / M1L</a:t>
            </a:r>
            <a:endParaRPr lang="zh-CN" altLang="en-US">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212940" y="1647513"/>
            <a:ext cx="9766120" cy="3562972"/>
            <a:chOff x="2268856" y="1716895"/>
            <a:chExt cx="7324590" cy="2672229"/>
          </a:xfrm>
        </p:grpSpPr>
        <p:sp>
          <p:nvSpPr>
            <p:cNvPr id="18" name="文本框 6"/>
            <p:cNvSpPr txBox="1"/>
            <p:nvPr/>
          </p:nvSpPr>
          <p:spPr>
            <a:xfrm>
              <a:off x="2593268" y="2024890"/>
              <a:ext cx="803112" cy="1373981"/>
            </a:xfrm>
            <a:prstGeom prst="rect">
              <a:avLst/>
            </a:prstGeom>
            <a:noFill/>
          </p:spPr>
          <p:txBody>
            <a:bodyPr wrap="square" rtlCol="0">
              <a:spAutoFit/>
            </a:bodyPr>
            <a:lstStyle/>
            <a:p>
              <a:r>
                <a:rPr lang="en-US" altLang="zh-CN" sz="10665" dirty="0" smtClean="0">
                  <a:solidFill>
                    <a:schemeClr val="bg1">
                      <a:lumMod val="95000"/>
                    </a:schemeClr>
                  </a:solidFill>
                  <a:latin typeface="微软雅黑" panose="020B0503020204020204" charset="-122"/>
                  <a:ea typeface="微软雅黑" panose="020B0503020204020204" charset="-122"/>
                </a:rPr>
                <a:t>D</a:t>
              </a:r>
              <a:endParaRPr lang="zh-CN" altLang="en-US" sz="10665" dirty="0">
                <a:solidFill>
                  <a:schemeClr val="bg1">
                    <a:lumMod val="95000"/>
                  </a:schemeClr>
                </a:solidFill>
                <a:latin typeface="微软雅黑" panose="020B0503020204020204" charset="-122"/>
                <a:ea typeface="微软雅黑" panose="020B0503020204020204" charset="-122"/>
              </a:endParaRPr>
            </a:p>
          </p:txBody>
        </p:sp>
        <p:sp>
          <p:nvSpPr>
            <p:cNvPr id="20" name="文本框 50"/>
            <p:cNvSpPr txBox="1"/>
            <p:nvPr/>
          </p:nvSpPr>
          <p:spPr>
            <a:xfrm>
              <a:off x="3794240" y="2394223"/>
              <a:ext cx="4567861" cy="591026"/>
            </a:xfrm>
            <a:prstGeom prst="rect">
              <a:avLst/>
            </a:prstGeom>
            <a:noFill/>
          </p:spPr>
          <p:txBody>
            <a:bodyPr wrap="square" rtlCol="0">
              <a:spAutoFit/>
            </a:bodyPr>
            <a:lstStyle/>
            <a:p>
              <a:pPr algn="ctr"/>
              <a:r>
                <a:rPr lang="zh-CN" altLang="en-US" sz="4265" b="1" dirty="0" smtClean="0">
                  <a:solidFill>
                    <a:schemeClr val="bg1"/>
                  </a:solidFill>
                  <a:latin typeface="微软雅黑" panose="020B0503020204020204" charset="-122"/>
                  <a:ea typeface="微软雅黑" panose="020B0503020204020204" charset="-122"/>
                </a:rPr>
                <a:t>团队成员</a:t>
              </a:r>
            </a:p>
          </p:txBody>
        </p:sp>
        <p:cxnSp>
          <p:nvCxnSpPr>
            <p:cNvPr id="22" name="直接连接符 21"/>
            <p:cNvCxnSpPr/>
            <p:nvPr/>
          </p:nvCxnSpPr>
          <p:spPr>
            <a:xfrm flipH="1">
              <a:off x="3361456" y="3033439"/>
              <a:ext cx="4720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268856" y="1716895"/>
              <a:ext cx="324412" cy="683452"/>
              <a:chOff x="1633928" y="2263515"/>
              <a:chExt cx="324412" cy="683452"/>
            </a:xfrm>
          </p:grpSpPr>
          <p:cxnSp>
            <p:nvCxnSpPr>
              <p:cNvPr id="27" name="直接连接符 26"/>
              <p:cNvCxnSpPr/>
              <p:nvPr/>
            </p:nvCxnSpPr>
            <p:spPr>
              <a:xfrm>
                <a:off x="1633928" y="2263515"/>
                <a:ext cx="0" cy="6834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633928" y="2263515"/>
                <a:ext cx="32441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flipH="1" flipV="1">
              <a:off x="9269034" y="3554533"/>
              <a:ext cx="324412" cy="834591"/>
              <a:chOff x="1633928" y="2263514"/>
              <a:chExt cx="324412" cy="834591"/>
            </a:xfrm>
          </p:grpSpPr>
          <p:cxnSp>
            <p:nvCxnSpPr>
              <p:cNvPr id="25" name="直接连接符 24"/>
              <p:cNvCxnSpPr/>
              <p:nvPr/>
            </p:nvCxnSpPr>
            <p:spPr>
              <a:xfrm flipH="1">
                <a:off x="1633928" y="2263514"/>
                <a:ext cx="0" cy="834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633928" y="2263515"/>
                <a:ext cx="32441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17" name="矩形 16"/>
          <p:cNvSpPr/>
          <p:nvPr/>
        </p:nvSpPr>
        <p:spPr>
          <a:xfrm>
            <a:off x="9526271" y="5685312"/>
            <a:ext cx="1452880" cy="315595"/>
          </a:xfrm>
          <a:prstGeom prst="rect">
            <a:avLst/>
          </a:prstGeom>
          <a:solidFill>
            <a:schemeClr val="bg1"/>
          </a:solidFill>
          <a:ln>
            <a:noFill/>
          </a:ln>
        </p:spPr>
        <p:txBody>
          <a:bodyPr wrap="none" rtlCol="0" anchor="ctr">
            <a:spAutoFit/>
          </a:bodyPr>
          <a:lstStyle/>
          <a:p>
            <a:pPr algn="ctr"/>
            <a:r>
              <a:rPr lang="en-US" altLang="zh-CN" sz="1400">
                <a:solidFill>
                  <a:schemeClr val="tx1"/>
                </a:solidFill>
                <a:latin typeface="+mn-ea"/>
              </a:rPr>
              <a:t>F</a:t>
            </a:r>
            <a:r>
              <a:rPr lang="zh-CN" altLang="en-US" sz="1400">
                <a:solidFill>
                  <a:schemeClr val="tx1"/>
                </a:solidFill>
                <a:latin typeface="+mn-ea"/>
              </a:rPr>
              <a:t>ocus on health</a:t>
            </a:r>
          </a:p>
        </p:txBody>
      </p:sp>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342901"/>
            <a:ext cx="4843791" cy="603557"/>
            <a:chOff x="0" y="257176"/>
            <a:chExt cx="3632843" cy="452668"/>
          </a:xfrm>
        </p:grpSpPr>
        <p:sp>
          <p:nvSpPr>
            <p:cNvPr id="9" name="文本框 74"/>
            <p:cNvSpPr txBox="1"/>
            <p:nvPr/>
          </p:nvSpPr>
          <p:spPr>
            <a:xfrm>
              <a:off x="206947" y="298364"/>
              <a:ext cx="3425896" cy="411480"/>
            </a:xfrm>
            <a:prstGeom prst="rect">
              <a:avLst/>
            </a:prstGeom>
            <a:noFill/>
          </p:spPr>
          <p:txBody>
            <a:bodyPr wrap="square" rtlCol="0">
              <a:spAutoFit/>
            </a:bodyPr>
            <a:lstStyle/>
            <a:p>
              <a:r>
                <a:rPr lang="zh-CN" altLang="en-US" sz="2800" b="1" dirty="0">
                  <a:solidFill>
                    <a:schemeClr val="tx1"/>
                  </a:solidFill>
                  <a:latin typeface="微软雅黑" panose="020B0503020204020204" charset="-122"/>
                  <a:ea typeface="微软雅黑" panose="020B0503020204020204" charset="-122"/>
                </a:rPr>
                <a:t>我们的团队</a:t>
              </a:r>
            </a:p>
          </p:txBody>
        </p:sp>
        <p:sp>
          <p:nvSpPr>
            <p:cNvPr id="11" name="矩形 10"/>
            <p:cNvSpPr/>
            <p:nvPr/>
          </p:nvSpPr>
          <p:spPr>
            <a:xfrm>
              <a:off x="0" y="257176"/>
              <a:ext cx="128588" cy="428625"/>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grpSp>
      <p:pic>
        <p:nvPicPr>
          <p:cNvPr id="4" name="图片 3" descr="暂时 (1)"/>
          <p:cNvPicPr>
            <a:picLocks noChangeAspect="1"/>
          </p:cNvPicPr>
          <p:nvPr/>
        </p:nvPicPr>
        <p:blipFill>
          <a:blip r:embed="rId2"/>
          <a:stretch>
            <a:fillRect/>
          </a:stretch>
        </p:blipFill>
        <p:spPr>
          <a:xfrm>
            <a:off x="1568027" y="595207"/>
            <a:ext cx="9056793" cy="5666740"/>
          </a:xfrm>
          <a:prstGeom prst="rect">
            <a:avLst/>
          </a:prstGeom>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3486" r="9136" b="20415"/>
          <a:stretch>
            <a:fillRect/>
          </a:stretch>
        </p:blipFill>
        <p:spPr>
          <a:xfrm flipV="1">
            <a:off x="0" y="0"/>
            <a:ext cx="12263120" cy="6858000"/>
          </a:xfrm>
          <a:prstGeom prst="rect">
            <a:avLst/>
          </a:prstGeom>
        </p:spPr>
      </p:pic>
      <p:sp>
        <p:nvSpPr>
          <p:cNvPr id="3" name="矩形 2"/>
          <p:cNvSpPr/>
          <p:nvPr/>
        </p:nvSpPr>
        <p:spPr>
          <a:xfrm flipH="1">
            <a:off x="0" y="0"/>
            <a:ext cx="12263120" cy="6858000"/>
          </a:xfrm>
          <a:prstGeom prst="rect">
            <a:avLst/>
          </a:prstGeom>
          <a:gradFill>
            <a:gsLst>
              <a:gs pos="0">
                <a:schemeClr val="tx1">
                  <a:alpha val="27000"/>
                </a:schemeClr>
              </a:gs>
              <a:gs pos="100000">
                <a:schemeClr val="tx1">
                  <a:alpha val="92000"/>
                </a:schemeClr>
              </a:gs>
            </a:gsLst>
            <a:lin ang="1800000" scaled="0"/>
          </a:gradFill>
        </p:spPr>
        <p:txBody>
          <a:bodyPr wrap="square" rtlCol="0" anchor="ctr">
            <a:noAutofit/>
          </a:bodyPr>
          <a:lstStyle/>
          <a:p>
            <a:pPr algn="ctr"/>
            <a:endParaRPr lang="zh-CN" altLang="en-US" sz="2400">
              <a:solidFill>
                <a:schemeClr val="bg1"/>
              </a:solidFill>
            </a:endParaRPr>
          </a:p>
        </p:txBody>
      </p:sp>
      <p:sp>
        <p:nvSpPr>
          <p:cNvPr id="8" name="矩形 7"/>
          <p:cNvSpPr/>
          <p:nvPr/>
        </p:nvSpPr>
        <p:spPr>
          <a:xfrm>
            <a:off x="1345407" y="2635201"/>
            <a:ext cx="6965368" cy="1323439"/>
          </a:xfrm>
          <a:prstGeom prst="rect">
            <a:avLst/>
          </a:prstGeom>
          <a:effectLst>
            <a:outerShdw blurRad="50800" dist="38100" dir="2700000" algn="tl" rotWithShape="0">
              <a:prstClr val="black">
                <a:alpha val="40000"/>
              </a:prstClr>
            </a:outerShdw>
          </a:effectLst>
        </p:spPr>
        <p:txBody>
          <a:bodyPr wrap="none">
            <a:spAutoFit/>
          </a:bodyPr>
          <a:lstStyle/>
          <a:p>
            <a:r>
              <a:rPr lang="en-US" altLang="zh-CN" sz="4000" b="1">
                <a:solidFill>
                  <a:schemeClr val="bg1"/>
                </a:solidFill>
                <a:latin typeface="Segoe UI" panose="020B0502040204020203" pitchFamily="34" charset="0"/>
                <a:cs typeface="Segoe UI" panose="020B0502040204020203" pitchFamily="34" charset="0"/>
              </a:rPr>
              <a:t>One small step for man,</a:t>
            </a:r>
          </a:p>
          <a:p>
            <a:r>
              <a:rPr lang="en-US" altLang="zh-CN" sz="4000" b="1">
                <a:solidFill>
                  <a:schemeClr val="bg1"/>
                </a:solidFill>
                <a:latin typeface="Segoe UI" panose="020B0502040204020203" pitchFamily="34" charset="0"/>
                <a:cs typeface="Segoe UI" panose="020B0502040204020203" pitchFamily="34" charset="0"/>
              </a:rPr>
              <a:t>One giant leap for mankind.</a:t>
            </a:r>
            <a:endParaRPr lang="zh-CN" altLang="en-US" sz="4000" b="1">
              <a:solidFill>
                <a:schemeClr val="bg1"/>
              </a:solidFill>
              <a:latin typeface="Segoe UI" panose="020B0502040204020203" pitchFamily="34" charset="0"/>
              <a:cs typeface="Segoe UI" panose="020B0502040204020203" pitchFamily="34" charset="0"/>
            </a:endParaRPr>
          </a:p>
        </p:txBody>
      </p:sp>
      <p:sp>
        <p:nvSpPr>
          <p:cNvPr id="11" name="自由: 形状 10"/>
          <p:cNvSpPr/>
          <p:nvPr/>
        </p:nvSpPr>
        <p:spPr>
          <a:xfrm rot="10800000">
            <a:off x="1465999" y="1758251"/>
            <a:ext cx="645579" cy="59706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solidFill>
            <a:schemeClr val="bg1">
              <a:lumMod val="95000"/>
              <a:alpha val="76000"/>
            </a:schemeClr>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a:solidFill>
                <a:schemeClr val="tx1">
                  <a:lumMod val="65000"/>
                  <a:lumOff val="35000"/>
                </a:schemeClr>
              </a:solidFill>
              <a:latin typeface="Arial" panose="020B0604020202020204" pitchFamily="34" charset="0"/>
              <a:cs typeface="Arial" panose="020B0604020202020204" pitchFamily="34" charset="0"/>
            </a:endParaRPr>
          </a:p>
        </p:txBody>
      </p:sp>
      <p:sp>
        <p:nvSpPr>
          <p:cNvPr id="12" name="自由: 形状 11"/>
          <p:cNvSpPr/>
          <p:nvPr/>
        </p:nvSpPr>
        <p:spPr>
          <a:xfrm>
            <a:off x="7719856" y="4352945"/>
            <a:ext cx="362521" cy="335280"/>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solidFill>
            <a:schemeClr val="bg1">
              <a:lumMod val="95000"/>
              <a:alpha val="76000"/>
            </a:schemeClr>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3800">
              <a:solidFill>
                <a:schemeClr val="tx1">
                  <a:lumMod val="65000"/>
                  <a:lumOff val="35000"/>
                </a:schemeClr>
              </a:solidFill>
              <a:latin typeface="Arial" panose="020B0604020202020204" pitchFamily="34" charset="0"/>
              <a:cs typeface="Arial" panose="020B0604020202020204" pitchFamily="34" charset="0"/>
            </a:endParaRPr>
          </a:p>
        </p:txBody>
      </p:sp>
      <p:sp>
        <p:nvSpPr>
          <p:cNvPr id="13" name="矩形 12"/>
          <p:cNvSpPr/>
          <p:nvPr/>
        </p:nvSpPr>
        <p:spPr>
          <a:xfrm>
            <a:off x="1345407" y="4226560"/>
            <a:ext cx="2918748" cy="461665"/>
          </a:xfrm>
          <a:prstGeom prst="rect">
            <a:avLst/>
          </a:prstGeom>
        </p:spPr>
        <p:txBody>
          <a:bodyPr wrap="none">
            <a:spAutoFit/>
          </a:bodyPr>
          <a:lstStyle/>
          <a:p>
            <a:r>
              <a:rPr lang="en-US" altLang="zh-CN" sz="2400">
                <a:solidFill>
                  <a:schemeClr val="bg1"/>
                </a:solidFill>
              </a:rPr>
              <a:t>—— Neil Armstrong </a:t>
            </a:r>
            <a:endParaRPr lang="zh-CN" altLang="en-US" sz="24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2" name="矩形 41"/>
          <p:cNvSpPr/>
          <p:nvPr/>
        </p:nvSpPr>
        <p:spPr>
          <a:xfrm>
            <a:off x="0" y="0"/>
            <a:ext cx="12191999"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3"/>
          <p:cNvSpPr txBox="1"/>
          <p:nvPr/>
        </p:nvSpPr>
        <p:spPr>
          <a:xfrm>
            <a:off x="3686272" y="2925531"/>
            <a:ext cx="4876237" cy="518160"/>
          </a:xfrm>
          <a:prstGeom prst="rect">
            <a:avLst/>
          </a:prstGeom>
          <a:noFill/>
        </p:spPr>
        <p:txBody>
          <a:bodyPr wrap="square" rtlCol="0">
            <a:spAutoFit/>
          </a:bodyPr>
          <a:lstStyle/>
          <a:p>
            <a:r>
              <a:rPr lang="zh-CN" altLang="en-US" sz="2800" dirty="0" smtClean="0">
                <a:solidFill>
                  <a:schemeClr val="bg1"/>
                </a:solidFill>
                <a:latin typeface="FZLanTingKanHei-R-GBK" panose="02000000000000000000" pitchFamily="2" charset="-122"/>
                <a:ea typeface="FZLanTingKanHei-R-GBK" panose="02000000000000000000" pitchFamily="2" charset="-122"/>
              </a:rPr>
              <a:t>随时随地的守护您的健康</a:t>
            </a:r>
          </a:p>
        </p:txBody>
      </p:sp>
      <p:sp>
        <p:nvSpPr>
          <p:cNvPr id="3" name="TextBox 4"/>
          <p:cNvSpPr txBox="1"/>
          <p:nvPr/>
        </p:nvSpPr>
        <p:spPr>
          <a:xfrm>
            <a:off x="3701627" y="3268980"/>
            <a:ext cx="5808980" cy="1229995"/>
          </a:xfrm>
          <a:prstGeom prst="rect">
            <a:avLst/>
          </a:prstGeom>
          <a:noFill/>
        </p:spPr>
        <p:txBody>
          <a:bodyPr wrap="square" rtlCol="0">
            <a:spAutoFit/>
          </a:bodyPr>
          <a:lstStyle/>
          <a:p>
            <a:r>
              <a:rPr lang="en-US" altLang="zh-CN" sz="3600" spc="300" dirty="0" smtClean="0">
                <a:solidFill>
                  <a:schemeClr val="bg1"/>
                </a:solidFill>
                <a:latin typeface="MyriadSetPro-Thin" panose="02000203050000020004" pitchFamily="2" charset="0"/>
                <a:ea typeface="方正兰亭细黑_GBK" panose="02000000000000000000" pitchFamily="2" charset="-122"/>
              </a:rPr>
              <a:t>Protect your health anytime, anywhere</a:t>
            </a:r>
            <a:r>
              <a:rPr lang="zh-CN" altLang="en-US" sz="3600" spc="300" dirty="0" smtClean="0">
                <a:solidFill>
                  <a:schemeClr val="bg1"/>
                </a:solidFill>
                <a:latin typeface="MyriadSetPro-Thin" panose="02000203050000020004" pitchFamily="2" charset="0"/>
                <a:ea typeface="方正兰亭细黑_GBK" panose="02000000000000000000" pitchFamily="2" charset="-122"/>
              </a:rPr>
              <a:t>！</a:t>
            </a:r>
          </a:p>
        </p:txBody>
      </p:sp>
      <p:cxnSp>
        <p:nvCxnSpPr>
          <p:cNvPr id="6" name="直接连接符 5"/>
          <p:cNvCxnSpPr/>
          <p:nvPr/>
        </p:nvCxnSpPr>
        <p:spPr>
          <a:xfrm>
            <a:off x="3629660" y="2939627"/>
            <a:ext cx="0" cy="1590040"/>
          </a:xfrm>
          <a:prstGeom prst="line">
            <a:avLst/>
          </a:prstGeom>
          <a:ln w="76200" cap="flat">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2">
            <a:extLst>
              <a:ext uri="{28A0092B-C50C-407E-A947-70E740481C1C}">
                <a14:useLocalDpi xmlns:a14="http://schemas.microsoft.com/office/drawing/2010/main" val="0"/>
              </a:ext>
            </a:extLst>
          </a:blip>
          <a:srcRect t="86379" b="-1464"/>
          <a:stretch>
            <a:fillRect/>
          </a:stretch>
        </p:blipFill>
        <p:spPr>
          <a:xfrm>
            <a:off x="491269" y="6127685"/>
            <a:ext cx="11209463" cy="726831"/>
          </a:xfrm>
          <a:prstGeom prst="rect">
            <a:avLst/>
          </a:prstGeom>
        </p:spPr>
      </p:pic>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86324"/>
          <a:stretch>
            <a:fillRect/>
          </a:stretch>
        </p:blipFill>
        <p:spPr>
          <a:xfrm>
            <a:off x="491269" y="5684407"/>
            <a:ext cx="11209463" cy="658918"/>
          </a:xfrm>
          <a:prstGeom prst="rect">
            <a:avLst/>
          </a:prstGeom>
        </p:spPr>
      </p:pic>
      <p:grpSp>
        <p:nvGrpSpPr>
          <p:cNvPr id="8" name="组合 7"/>
          <p:cNvGrpSpPr/>
          <p:nvPr/>
        </p:nvGrpSpPr>
        <p:grpSpPr>
          <a:xfrm>
            <a:off x="995312" y="1092688"/>
            <a:ext cx="3463378" cy="664955"/>
            <a:chOff x="6618171" y="1058306"/>
            <a:chExt cx="4137936" cy="794468"/>
          </a:xfrm>
          <a:solidFill>
            <a:schemeClr val="tx1">
              <a:lumMod val="95000"/>
              <a:lumOff val="5000"/>
            </a:schemeClr>
          </a:solidFill>
        </p:grpSpPr>
        <p:sp>
          <p:nvSpPr>
            <p:cNvPr id="12" name="矩形 11"/>
            <p:cNvSpPr/>
            <p:nvPr/>
          </p:nvSpPr>
          <p:spPr>
            <a:xfrm>
              <a:off x="6618171" y="1058306"/>
              <a:ext cx="4137936" cy="794468"/>
            </a:xfrm>
            <a:prstGeom prst="rect">
              <a:avLst/>
            </a:prstGeom>
            <a:grpFill/>
            <a:ln>
              <a:solidFill>
                <a:srgbClr val="616161"/>
              </a:solidFill>
            </a:ln>
          </p:spPr>
          <p:txBody>
            <a:bodyPr wrap="none" rtlCol="0" anchor="ctr">
              <a:noAutofit/>
            </a:bodyPr>
            <a:lstStyle/>
            <a:p>
              <a:pPr algn="ctr"/>
              <a:endParaRPr lang="zh-CN" altLang="en-US" sz="2000">
                <a:solidFill>
                  <a:schemeClr val="bg1"/>
                </a:solidFill>
              </a:endParaRPr>
            </a:p>
          </p:txBody>
        </p:sp>
        <p:sp>
          <p:nvSpPr>
            <p:cNvPr id="9" name="文本框 8"/>
            <p:cNvSpPr txBox="1"/>
            <p:nvPr/>
          </p:nvSpPr>
          <p:spPr>
            <a:xfrm>
              <a:off x="8230544" y="1129188"/>
              <a:ext cx="2282404" cy="625127"/>
            </a:xfrm>
            <a:prstGeom prst="rect">
              <a:avLst/>
            </a:prstGeom>
            <a:grpFill/>
          </p:spPr>
          <p:txBody>
            <a:bodyPr wrap="none" rtlCol="0">
              <a:spAutoFit/>
            </a:bodyPr>
            <a:lstStyle/>
            <a:p>
              <a:pPr algn="ctr"/>
              <a:r>
                <a:rPr lang="en-US" altLang="zh-CN" sz="2800">
                  <a:solidFill>
                    <a:schemeClr val="bg1"/>
                  </a:solidFill>
                </a:rPr>
                <a:t>CONTENTS</a:t>
              </a:r>
              <a:endParaRPr lang="zh-CN" altLang="en-US" sz="2800">
                <a:solidFill>
                  <a:schemeClr val="bg1"/>
                </a:solidFill>
              </a:endParaRPr>
            </a:p>
          </p:txBody>
        </p:sp>
        <p:sp>
          <p:nvSpPr>
            <p:cNvPr id="10" name="文本框 9"/>
            <p:cNvSpPr txBox="1"/>
            <p:nvPr/>
          </p:nvSpPr>
          <p:spPr>
            <a:xfrm>
              <a:off x="6919403" y="1129188"/>
              <a:ext cx="1078650" cy="625127"/>
            </a:xfrm>
            <a:prstGeom prst="rect">
              <a:avLst/>
            </a:prstGeom>
            <a:grpFill/>
          </p:spPr>
          <p:txBody>
            <a:bodyPr wrap="none" rtlCol="0">
              <a:spAutoFit/>
            </a:bodyPr>
            <a:lstStyle/>
            <a:p>
              <a:pPr algn="ctr"/>
              <a:r>
                <a:rPr lang="zh-CN" altLang="en-US" sz="2800">
                  <a:solidFill>
                    <a:schemeClr val="bg1"/>
                  </a:solidFill>
                </a:rPr>
                <a:t>目录</a:t>
              </a:r>
            </a:p>
          </p:txBody>
        </p:sp>
        <p:cxnSp>
          <p:nvCxnSpPr>
            <p:cNvPr id="11" name="直接连接符 10"/>
            <p:cNvCxnSpPr/>
            <p:nvPr/>
          </p:nvCxnSpPr>
          <p:spPr>
            <a:xfrm>
              <a:off x="8098007" y="1239718"/>
              <a:ext cx="0" cy="431800"/>
            </a:xfrm>
            <a:prstGeom prst="line">
              <a:avLst/>
            </a:prstGeom>
            <a:grpFill/>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4" name="直接连接符 13"/>
          <p:cNvCxnSpPr/>
          <p:nvPr/>
        </p:nvCxnSpPr>
        <p:spPr>
          <a:xfrm>
            <a:off x="995312" y="4479403"/>
            <a:ext cx="0" cy="111116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113584" y="4352701"/>
            <a:ext cx="1528752" cy="461665"/>
          </a:xfrm>
          <a:prstGeom prst="rect">
            <a:avLst/>
          </a:prstGeom>
          <a:noFill/>
        </p:spPr>
        <p:txBody>
          <a:bodyPr wrap="none" rtlCol="0">
            <a:spAutoFit/>
          </a:bodyPr>
          <a:lstStyle/>
          <a:p>
            <a:r>
              <a:rPr lang="en-US" altLang="zh-CN" sz="2400"/>
              <a:t>PART ONE</a:t>
            </a:r>
            <a:endParaRPr lang="zh-CN" altLang="en-US" sz="2400"/>
          </a:p>
        </p:txBody>
      </p:sp>
      <p:sp>
        <p:nvSpPr>
          <p:cNvPr id="16" name="文本框 15"/>
          <p:cNvSpPr txBox="1"/>
          <p:nvPr/>
        </p:nvSpPr>
        <p:spPr>
          <a:xfrm>
            <a:off x="1113584" y="4697279"/>
            <a:ext cx="1808480" cy="613410"/>
          </a:xfrm>
          <a:prstGeom prst="rect">
            <a:avLst/>
          </a:prstGeom>
          <a:noFill/>
        </p:spPr>
        <p:txBody>
          <a:bodyPr wrap="none" rtlCol="0">
            <a:spAutoFit/>
          </a:bodyPr>
          <a:lstStyle/>
          <a:p>
            <a:r>
              <a:rPr lang="zh-CN" altLang="en-US" sz="3200" b="1">
                <a:latin typeface="+mj-ea"/>
                <a:ea typeface="+mj-ea"/>
              </a:rPr>
              <a:t>市场分析</a:t>
            </a:r>
          </a:p>
        </p:txBody>
      </p:sp>
      <p:cxnSp>
        <p:nvCxnSpPr>
          <p:cNvPr id="17" name="直接连接符 16"/>
          <p:cNvCxnSpPr/>
          <p:nvPr/>
        </p:nvCxnSpPr>
        <p:spPr>
          <a:xfrm>
            <a:off x="3756075" y="3546823"/>
            <a:ext cx="0" cy="20437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874347" y="3434378"/>
            <a:ext cx="1598515" cy="461665"/>
          </a:xfrm>
          <a:prstGeom prst="rect">
            <a:avLst/>
          </a:prstGeom>
          <a:noFill/>
        </p:spPr>
        <p:txBody>
          <a:bodyPr wrap="none" rtlCol="0">
            <a:spAutoFit/>
          </a:bodyPr>
          <a:lstStyle/>
          <a:p>
            <a:r>
              <a:rPr lang="en-US" altLang="zh-CN" sz="2400"/>
              <a:t>PART TWO</a:t>
            </a:r>
            <a:endParaRPr lang="zh-CN" altLang="en-US" sz="2400"/>
          </a:p>
        </p:txBody>
      </p:sp>
      <p:sp>
        <p:nvSpPr>
          <p:cNvPr id="19" name="文本框 18"/>
          <p:cNvSpPr txBox="1"/>
          <p:nvPr/>
        </p:nvSpPr>
        <p:spPr>
          <a:xfrm>
            <a:off x="3874347" y="3778956"/>
            <a:ext cx="1808480" cy="613410"/>
          </a:xfrm>
          <a:prstGeom prst="rect">
            <a:avLst/>
          </a:prstGeom>
          <a:noFill/>
        </p:spPr>
        <p:txBody>
          <a:bodyPr wrap="none" rtlCol="0">
            <a:spAutoFit/>
          </a:bodyPr>
          <a:lstStyle/>
          <a:p>
            <a:r>
              <a:rPr lang="zh-CN" altLang="en-US" sz="3200" b="1">
                <a:latin typeface="+mj-ea"/>
                <a:ea typeface="+mj-ea"/>
              </a:rPr>
              <a:t>产品简介</a:t>
            </a:r>
          </a:p>
        </p:txBody>
      </p:sp>
      <p:cxnSp>
        <p:nvCxnSpPr>
          <p:cNvPr id="20" name="直接连接符 19"/>
          <p:cNvCxnSpPr/>
          <p:nvPr/>
        </p:nvCxnSpPr>
        <p:spPr>
          <a:xfrm>
            <a:off x="6516838" y="2419109"/>
            <a:ext cx="0" cy="317146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635110" y="2319665"/>
            <a:ext cx="1767600" cy="461665"/>
          </a:xfrm>
          <a:prstGeom prst="rect">
            <a:avLst/>
          </a:prstGeom>
          <a:noFill/>
        </p:spPr>
        <p:txBody>
          <a:bodyPr wrap="none" rtlCol="0">
            <a:spAutoFit/>
          </a:bodyPr>
          <a:lstStyle/>
          <a:p>
            <a:r>
              <a:rPr lang="en-US" altLang="zh-CN" sz="2400"/>
              <a:t>PART THREE</a:t>
            </a:r>
            <a:endParaRPr lang="zh-CN" altLang="en-US" sz="2400"/>
          </a:p>
        </p:txBody>
      </p:sp>
      <p:sp>
        <p:nvSpPr>
          <p:cNvPr id="22" name="文本框 21"/>
          <p:cNvSpPr txBox="1"/>
          <p:nvPr/>
        </p:nvSpPr>
        <p:spPr>
          <a:xfrm>
            <a:off x="6635110" y="2664243"/>
            <a:ext cx="1808480" cy="613410"/>
          </a:xfrm>
          <a:prstGeom prst="rect">
            <a:avLst/>
          </a:prstGeom>
          <a:noFill/>
        </p:spPr>
        <p:txBody>
          <a:bodyPr wrap="none" rtlCol="0">
            <a:spAutoFit/>
          </a:bodyPr>
          <a:lstStyle/>
          <a:p>
            <a:r>
              <a:rPr lang="zh-CN" altLang="en-US" sz="3200" b="1">
                <a:latin typeface="+mj-ea"/>
                <a:ea typeface="+mj-ea"/>
              </a:rPr>
              <a:t>产品计划</a:t>
            </a:r>
          </a:p>
        </p:txBody>
      </p:sp>
      <p:cxnSp>
        <p:nvCxnSpPr>
          <p:cNvPr id="23" name="直接连接符 22"/>
          <p:cNvCxnSpPr/>
          <p:nvPr/>
        </p:nvCxnSpPr>
        <p:spPr>
          <a:xfrm>
            <a:off x="9277601" y="1092688"/>
            <a:ext cx="0" cy="44978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395873" y="968969"/>
            <a:ext cx="1669816" cy="461665"/>
          </a:xfrm>
          <a:prstGeom prst="rect">
            <a:avLst/>
          </a:prstGeom>
          <a:noFill/>
        </p:spPr>
        <p:txBody>
          <a:bodyPr wrap="none" rtlCol="0">
            <a:spAutoFit/>
          </a:bodyPr>
          <a:lstStyle/>
          <a:p>
            <a:r>
              <a:rPr lang="en-US" altLang="zh-CN" sz="2400"/>
              <a:t>PART FOUR</a:t>
            </a:r>
            <a:endParaRPr lang="zh-CN" altLang="en-US" sz="2400"/>
          </a:p>
        </p:txBody>
      </p:sp>
      <p:sp>
        <p:nvSpPr>
          <p:cNvPr id="25" name="文本框 24"/>
          <p:cNvSpPr txBox="1"/>
          <p:nvPr/>
        </p:nvSpPr>
        <p:spPr>
          <a:xfrm>
            <a:off x="9395873" y="1313547"/>
            <a:ext cx="1808480" cy="613410"/>
          </a:xfrm>
          <a:prstGeom prst="rect">
            <a:avLst/>
          </a:prstGeom>
          <a:noFill/>
        </p:spPr>
        <p:txBody>
          <a:bodyPr wrap="none" rtlCol="0">
            <a:spAutoFit/>
          </a:bodyPr>
          <a:lstStyle/>
          <a:p>
            <a:r>
              <a:rPr lang="zh-CN" altLang="en-US" sz="3200" b="1">
                <a:latin typeface="+mj-ea"/>
                <a:ea typeface="+mj-ea"/>
              </a:rPr>
              <a:t>项目团队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212940" y="1647513"/>
            <a:ext cx="9766120" cy="3562972"/>
            <a:chOff x="2268856" y="1716895"/>
            <a:chExt cx="7324590" cy="2672229"/>
          </a:xfrm>
        </p:grpSpPr>
        <p:sp>
          <p:nvSpPr>
            <p:cNvPr id="18" name="文本框 6"/>
            <p:cNvSpPr txBox="1"/>
            <p:nvPr/>
          </p:nvSpPr>
          <p:spPr>
            <a:xfrm>
              <a:off x="2593268" y="2024890"/>
              <a:ext cx="803112" cy="1373981"/>
            </a:xfrm>
            <a:prstGeom prst="rect">
              <a:avLst/>
            </a:prstGeom>
            <a:noFill/>
          </p:spPr>
          <p:txBody>
            <a:bodyPr wrap="square" rtlCol="0">
              <a:spAutoFit/>
            </a:bodyPr>
            <a:lstStyle/>
            <a:p>
              <a:r>
                <a:rPr lang="en-US" altLang="zh-CN" sz="10665" dirty="0" smtClean="0">
                  <a:solidFill>
                    <a:schemeClr val="tx1"/>
                  </a:solidFill>
                  <a:latin typeface="微软雅黑" panose="020B0503020204020204" charset="-122"/>
                  <a:ea typeface="微软雅黑" panose="020B0503020204020204" charset="-122"/>
                </a:rPr>
                <a:t>A</a:t>
              </a:r>
            </a:p>
          </p:txBody>
        </p:sp>
        <p:sp>
          <p:nvSpPr>
            <p:cNvPr id="20" name="文本框 50"/>
            <p:cNvSpPr txBox="1"/>
            <p:nvPr/>
          </p:nvSpPr>
          <p:spPr>
            <a:xfrm>
              <a:off x="3794240" y="2394223"/>
              <a:ext cx="4567861" cy="591026"/>
            </a:xfrm>
            <a:prstGeom prst="rect">
              <a:avLst/>
            </a:prstGeom>
            <a:noFill/>
          </p:spPr>
          <p:txBody>
            <a:bodyPr wrap="square" rtlCol="0">
              <a:spAutoFit/>
            </a:bodyPr>
            <a:lstStyle/>
            <a:p>
              <a:pPr algn="ctr"/>
              <a:r>
                <a:rPr lang="zh-CN" altLang="en-US" sz="4265" b="1" dirty="0" smtClean="0">
                  <a:solidFill>
                    <a:schemeClr val="tx1"/>
                  </a:solidFill>
                  <a:latin typeface="微软雅黑" panose="020B0503020204020204" charset="-122"/>
                  <a:ea typeface="微软雅黑" panose="020B0503020204020204" charset="-122"/>
                </a:rPr>
                <a:t>市场分析</a:t>
              </a:r>
            </a:p>
          </p:txBody>
        </p:sp>
        <p:sp>
          <p:nvSpPr>
            <p:cNvPr id="21" name="文本框 51"/>
            <p:cNvSpPr txBox="1"/>
            <p:nvPr/>
          </p:nvSpPr>
          <p:spPr>
            <a:xfrm>
              <a:off x="2993949" y="3246500"/>
              <a:ext cx="6168210" cy="600075"/>
            </a:xfrm>
            <a:prstGeom prst="rect">
              <a:avLst/>
            </a:prstGeom>
            <a:noFill/>
          </p:spPr>
          <p:txBody>
            <a:bodyPr wrap="square" rtlCol="0">
              <a:spAutoFit/>
            </a:bodyPr>
            <a:lstStyle/>
            <a:p>
              <a:pPr algn="ctr">
                <a:lnSpc>
                  <a:spcPct val="125000"/>
                </a:lnSpc>
              </a:pPr>
              <a:r>
                <a:rPr lang="zh-CN" altLang="en-US" sz="1860">
                  <a:sym typeface="+mn-ea"/>
                </a:rPr>
                <a:t>国民的健康意识开始提升，医疗投入开始递增</a:t>
              </a:r>
            </a:p>
            <a:p>
              <a:pPr algn="ctr">
                <a:lnSpc>
                  <a:spcPct val="125000"/>
                </a:lnSpc>
              </a:pPr>
              <a:r>
                <a:rPr lang="zh-CN" altLang="en-US" sz="1860">
                  <a:sym typeface="+mn-ea"/>
                </a:rPr>
                <a:t>越来越多的人关注健康</a:t>
              </a:r>
              <a:endParaRPr lang="zh-CN" altLang="en-US" sz="1865" dirty="0">
                <a:solidFill>
                  <a:schemeClr val="bg1">
                    <a:lumMod val="95000"/>
                  </a:schemeClr>
                </a:solidFill>
                <a:latin typeface="微软雅黑" panose="020B0503020204020204" charset="-122"/>
                <a:ea typeface="微软雅黑" panose="020B0503020204020204" charset="-122"/>
              </a:endParaRPr>
            </a:p>
          </p:txBody>
        </p:sp>
        <p:cxnSp>
          <p:nvCxnSpPr>
            <p:cNvPr id="22" name="直接连接符 21"/>
            <p:cNvCxnSpPr/>
            <p:nvPr/>
          </p:nvCxnSpPr>
          <p:spPr>
            <a:xfrm flipH="1">
              <a:off x="3361456" y="3033439"/>
              <a:ext cx="47202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268856" y="1716895"/>
              <a:ext cx="324412" cy="683452"/>
              <a:chOff x="1633928" y="2263515"/>
              <a:chExt cx="324412" cy="683452"/>
            </a:xfrm>
          </p:grpSpPr>
          <p:cxnSp>
            <p:nvCxnSpPr>
              <p:cNvPr id="27" name="直接连接符 26"/>
              <p:cNvCxnSpPr/>
              <p:nvPr/>
            </p:nvCxnSpPr>
            <p:spPr>
              <a:xfrm>
                <a:off x="1633928" y="2263515"/>
                <a:ext cx="0" cy="6834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633928" y="2263515"/>
                <a:ext cx="32441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flipH="1" flipV="1">
              <a:off x="9269034" y="3554533"/>
              <a:ext cx="324412" cy="834591"/>
              <a:chOff x="1633928" y="2263514"/>
              <a:chExt cx="324412" cy="834591"/>
            </a:xfrm>
          </p:grpSpPr>
          <p:cxnSp>
            <p:nvCxnSpPr>
              <p:cNvPr id="25" name="直接连接符 24"/>
              <p:cNvCxnSpPr/>
              <p:nvPr/>
            </p:nvCxnSpPr>
            <p:spPr>
              <a:xfrm flipH="1">
                <a:off x="1633928" y="2263514"/>
                <a:ext cx="0" cy="834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633928" y="2263515"/>
                <a:ext cx="32441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17" name="矩形 16"/>
          <p:cNvSpPr/>
          <p:nvPr/>
        </p:nvSpPr>
        <p:spPr>
          <a:xfrm>
            <a:off x="9526271" y="5685312"/>
            <a:ext cx="1452880" cy="315595"/>
          </a:xfrm>
          <a:prstGeom prst="rect">
            <a:avLst/>
          </a:prstGeom>
          <a:solidFill>
            <a:schemeClr val="accent2"/>
          </a:solidFill>
          <a:ln>
            <a:noFill/>
          </a:ln>
        </p:spPr>
        <p:txBody>
          <a:bodyPr wrap="none" rtlCol="0" anchor="ctr">
            <a:spAutoFit/>
          </a:bodyPr>
          <a:lstStyle/>
          <a:p>
            <a:pPr algn="ctr"/>
            <a:r>
              <a:rPr lang="en-US" altLang="zh-CN" sz="1400">
                <a:solidFill>
                  <a:schemeClr val="bg1"/>
                </a:solidFill>
                <a:latin typeface="+mn-ea"/>
              </a:rPr>
              <a:t>F</a:t>
            </a:r>
            <a:r>
              <a:rPr lang="zh-CN" altLang="en-US" sz="1400">
                <a:solidFill>
                  <a:schemeClr val="bg1"/>
                </a:solidFill>
                <a:latin typeface="+mn-ea"/>
              </a:rPr>
              <a:t>ocus on health</a:t>
            </a: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291" y="295955"/>
            <a:ext cx="3632843" cy="469813"/>
            <a:chOff x="0" y="257176"/>
            <a:chExt cx="3632843" cy="469813"/>
          </a:xfrm>
        </p:grpSpPr>
        <p:sp>
          <p:nvSpPr>
            <p:cNvPr id="9" name="文本框 74"/>
            <p:cNvSpPr txBox="1"/>
            <p:nvPr/>
          </p:nvSpPr>
          <p:spPr>
            <a:xfrm>
              <a:off x="206947" y="298364"/>
              <a:ext cx="3425896" cy="428625"/>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100" b="1" dirty="0">
                  <a:solidFill>
                    <a:schemeClr val="bg1"/>
                  </a:solidFill>
                  <a:latin typeface="+mn-ea"/>
                </a:rPr>
                <a:t>一个明显的对比</a:t>
              </a:r>
            </a:p>
          </p:txBody>
        </p:sp>
        <p:sp>
          <p:nvSpPr>
            <p:cNvPr id="11" name="矩形 10"/>
            <p:cNvSpPr/>
            <p:nvPr/>
          </p:nvSpPr>
          <p:spPr>
            <a:xfrm>
              <a:off x="0" y="257176"/>
              <a:ext cx="128588" cy="428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2" name="图片 6" descr="IMG_256"/>
          <p:cNvPicPr>
            <a:picLocks noChangeAspect="1"/>
          </p:cNvPicPr>
          <p:nvPr/>
        </p:nvPicPr>
        <p:blipFill>
          <a:blip r:embed="rId2"/>
          <a:stretch>
            <a:fillRect/>
          </a:stretch>
        </p:blipFill>
        <p:spPr>
          <a:xfrm>
            <a:off x="538722" y="1399309"/>
            <a:ext cx="5433372" cy="3629891"/>
          </a:xfrm>
          <a:prstGeom prst="rect">
            <a:avLst/>
          </a:prstGeom>
          <a:noFill/>
          <a:ln w="9525">
            <a:noFill/>
          </a:ln>
        </p:spPr>
      </p:pic>
      <p:sp>
        <p:nvSpPr>
          <p:cNvPr id="3" name="文本框 2"/>
          <p:cNvSpPr txBox="1"/>
          <p:nvPr/>
        </p:nvSpPr>
        <p:spPr>
          <a:xfrm>
            <a:off x="1294845" y="5709285"/>
            <a:ext cx="3921125" cy="337820"/>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600" dirty="0">
                <a:solidFill>
                  <a:schemeClr val="bg1"/>
                </a:solidFill>
              </a:rPr>
              <a:t>图1.1 全国医疗总支出占GDP比重逐年扩大</a:t>
            </a:r>
          </a:p>
        </p:txBody>
      </p:sp>
      <p:pic>
        <p:nvPicPr>
          <p:cNvPr id="5" name="图片 4" descr="IMG_256"/>
          <p:cNvPicPr>
            <a:picLocks noChangeAspect="1"/>
          </p:cNvPicPr>
          <p:nvPr/>
        </p:nvPicPr>
        <p:blipFill>
          <a:blip r:embed="rId3"/>
          <a:stretch>
            <a:fillRect/>
          </a:stretch>
        </p:blipFill>
        <p:spPr>
          <a:xfrm>
            <a:off x="6176117" y="1399309"/>
            <a:ext cx="5624743" cy="3629891"/>
          </a:xfrm>
          <a:prstGeom prst="rect">
            <a:avLst/>
          </a:prstGeom>
          <a:noFill/>
          <a:ln w="9525">
            <a:noFill/>
          </a:ln>
        </p:spPr>
      </p:pic>
      <p:sp>
        <p:nvSpPr>
          <p:cNvPr id="6" name="文本框 5"/>
          <p:cNvSpPr txBox="1"/>
          <p:nvPr/>
        </p:nvSpPr>
        <p:spPr>
          <a:xfrm>
            <a:off x="7817548" y="5692775"/>
            <a:ext cx="2341880" cy="354330"/>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CN" altLang="en-US" sz="1600" dirty="0">
                <a:solidFill>
                  <a:schemeClr val="bg1"/>
                </a:solidFill>
              </a:rPr>
              <a:t>图1.</a:t>
            </a:r>
            <a:r>
              <a:rPr lang="en-US" altLang="zh-CN" sz="1600" dirty="0">
                <a:solidFill>
                  <a:schemeClr val="bg1"/>
                </a:solidFill>
              </a:rPr>
              <a:t>2</a:t>
            </a:r>
            <a:r>
              <a:rPr lang="zh-CN" altLang="en-US" sz="1600" dirty="0">
                <a:solidFill>
                  <a:schemeClr val="bg1"/>
                </a:solidFill>
              </a:rPr>
              <a:t> 就医需求飞速增长</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940118" y="2638151"/>
            <a:ext cx="2793423" cy="548640"/>
          </a:xfrm>
          <a:prstGeom prst="rect">
            <a:avLst/>
          </a:prstGeom>
          <a:noFill/>
        </p:spPr>
        <p:txBody>
          <a:bodyPr wrap="square" rtlCol="0">
            <a:spAutoFit/>
          </a:bodyPr>
          <a:lstStyle/>
          <a:p>
            <a:pPr algn="ctr"/>
            <a:r>
              <a:rPr lang="zh-CN" altLang="en-US" sz="2800" b="1">
                <a:effectLst>
                  <a:outerShdw blurRad="165100" dist="88900" dir="2700000" algn="tl">
                    <a:srgbClr val="000000">
                      <a:alpha val="14000"/>
                    </a:srgbClr>
                  </a:outerShdw>
                </a:effectLst>
                <a:latin typeface="+mj-ea"/>
                <a:ea typeface="+mj-ea"/>
              </a:rPr>
              <a:t>人口老龄化</a:t>
            </a:r>
          </a:p>
        </p:txBody>
      </p:sp>
      <p:sp>
        <p:nvSpPr>
          <p:cNvPr id="7" name="矩形 6"/>
          <p:cNvSpPr/>
          <p:nvPr/>
        </p:nvSpPr>
        <p:spPr>
          <a:xfrm>
            <a:off x="1016319" y="3186771"/>
            <a:ext cx="2633808" cy="1115060"/>
          </a:xfrm>
          <a:prstGeom prst="rect">
            <a:avLst/>
          </a:prstGeom>
        </p:spPr>
        <p:txBody>
          <a:bodyPr wrap="square">
            <a:spAutoFit/>
          </a:bodyPr>
          <a:lstStyle/>
          <a:p>
            <a:pPr algn="just">
              <a:lnSpc>
                <a:spcPct val="120000"/>
              </a:lnSpc>
            </a:pPr>
            <a:r>
              <a:rPr lang="zh-CN" altLang="en-US" sz="1400">
                <a:latin typeface="+mn-ea"/>
              </a:rPr>
              <a:t>2015年60岁及以上人口达到2.22亿,占总人口的16.15%。预计到2020年,老年人口达到2.48亿,老龄化水平达到17.17%</a:t>
            </a:r>
          </a:p>
        </p:txBody>
      </p:sp>
      <p:cxnSp>
        <p:nvCxnSpPr>
          <p:cNvPr id="8" name="直接连接符 7"/>
          <p:cNvCxnSpPr/>
          <p:nvPr/>
        </p:nvCxnSpPr>
        <p:spPr>
          <a:xfrm>
            <a:off x="4193165" y="2888261"/>
            <a:ext cx="1518508" cy="40472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825503" y="2888261"/>
            <a:ext cx="36083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373932" y="2638151"/>
            <a:ext cx="2793423" cy="548640"/>
          </a:xfrm>
          <a:prstGeom prst="rect">
            <a:avLst/>
          </a:prstGeom>
          <a:noFill/>
        </p:spPr>
        <p:txBody>
          <a:bodyPr wrap="square" rtlCol="0">
            <a:spAutoFit/>
          </a:bodyPr>
          <a:lstStyle/>
          <a:p>
            <a:pPr algn="ctr"/>
            <a:r>
              <a:rPr lang="zh-CN" altLang="en-US" sz="2800" b="1">
                <a:effectLst>
                  <a:outerShdw blurRad="165100" dist="88900" dir="2700000" algn="tl">
                    <a:srgbClr val="000000">
                      <a:alpha val="14000"/>
                    </a:srgbClr>
                  </a:outerShdw>
                </a:effectLst>
                <a:latin typeface="+mj-ea"/>
                <a:ea typeface="+mj-ea"/>
              </a:rPr>
              <a:t>健康意识的提高</a:t>
            </a:r>
          </a:p>
        </p:txBody>
      </p:sp>
      <p:sp>
        <p:nvSpPr>
          <p:cNvPr id="28" name="矩形 27"/>
          <p:cNvSpPr/>
          <p:nvPr/>
        </p:nvSpPr>
        <p:spPr>
          <a:xfrm>
            <a:off x="8450133" y="3186771"/>
            <a:ext cx="2633808" cy="1626870"/>
          </a:xfrm>
          <a:prstGeom prst="rect">
            <a:avLst/>
          </a:prstGeom>
        </p:spPr>
        <p:txBody>
          <a:bodyPr wrap="square">
            <a:spAutoFit/>
          </a:bodyPr>
          <a:lstStyle/>
          <a:p>
            <a:pPr algn="just">
              <a:lnSpc>
                <a:spcPct val="120000"/>
              </a:lnSpc>
            </a:pPr>
            <a:r>
              <a:rPr lang="zh-CN" altLang="en-US" sz="1400">
                <a:latin typeface="+mn-ea"/>
              </a:rPr>
              <a:t>现在人们的健康意识在不断提高，越来越多的人开始关注健</a:t>
            </a:r>
            <a:r>
              <a:rPr lang="zh-CN" altLang="en-US" sz="1400">
                <a:latin typeface="+mn-ea"/>
                <a:sym typeface="+mn-ea"/>
              </a:rPr>
              <a:t>康，主动去购买一些对健康有好处的食品。追求健康的生活方式</a:t>
            </a:r>
            <a:endParaRPr lang="zh-CN" altLang="en-US" sz="1400">
              <a:latin typeface="+mn-ea"/>
            </a:endParaRPr>
          </a:p>
          <a:p>
            <a:pPr algn="just">
              <a:lnSpc>
                <a:spcPct val="120000"/>
              </a:lnSpc>
            </a:pPr>
            <a:endParaRPr lang="zh-CN" altLang="en-US" sz="1400">
              <a:latin typeface="+mn-ea"/>
            </a:endParaRPr>
          </a:p>
        </p:txBody>
      </p:sp>
      <p:cxnSp>
        <p:nvCxnSpPr>
          <p:cNvPr id="32" name="直接连接符 31"/>
          <p:cNvCxnSpPr/>
          <p:nvPr/>
        </p:nvCxnSpPr>
        <p:spPr>
          <a:xfrm>
            <a:off x="6672392" y="0"/>
            <a:ext cx="1083661" cy="2888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756053" y="2888261"/>
            <a:ext cx="36083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框 74"/>
          <p:cNvSpPr txBox="1"/>
          <p:nvPr/>
        </p:nvSpPr>
        <p:spPr>
          <a:xfrm>
            <a:off x="225041" y="295868"/>
            <a:ext cx="3425896" cy="428625"/>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100" b="1" dirty="0">
                <a:solidFill>
                  <a:schemeClr val="tx1"/>
                </a:solidFill>
                <a:latin typeface="+mn-ea"/>
              </a:rPr>
              <a:t>创意的来源</a:t>
            </a:r>
          </a:p>
        </p:txBody>
      </p:sp>
      <p:sp>
        <p:nvSpPr>
          <p:cNvPr id="2" name="矩形 1"/>
          <p:cNvSpPr/>
          <p:nvPr/>
        </p:nvSpPr>
        <p:spPr>
          <a:xfrm>
            <a:off x="-14291" y="295955"/>
            <a:ext cx="128588" cy="428625"/>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12"/>
          <p:cNvSpPr txBox="1"/>
          <p:nvPr/>
        </p:nvSpPr>
        <p:spPr>
          <a:xfrm>
            <a:off x="4699822" y="2638151"/>
            <a:ext cx="2793423" cy="548640"/>
          </a:xfrm>
          <a:prstGeom prst="rect">
            <a:avLst/>
          </a:prstGeom>
          <a:noFill/>
        </p:spPr>
        <p:txBody>
          <a:bodyPr wrap="square" rtlCol="0">
            <a:spAutoFit/>
          </a:bodyPr>
          <a:lstStyle/>
          <a:p>
            <a:pPr algn="ctr"/>
            <a:r>
              <a:rPr lang="zh-CN" altLang="en-US" sz="2800" b="1">
                <a:effectLst>
                  <a:outerShdw blurRad="165100" dist="88900" dir="2700000" algn="tl">
                    <a:srgbClr val="000000">
                      <a:alpha val="14000"/>
                    </a:srgbClr>
                  </a:outerShdw>
                </a:effectLst>
                <a:latin typeface="+mj-ea"/>
                <a:ea typeface="+mj-ea"/>
              </a:rPr>
              <a:t>重症发病率提高</a:t>
            </a:r>
          </a:p>
        </p:txBody>
      </p:sp>
      <p:sp>
        <p:nvSpPr>
          <p:cNvPr id="14" name="矩形 13"/>
          <p:cNvSpPr/>
          <p:nvPr/>
        </p:nvSpPr>
        <p:spPr>
          <a:xfrm>
            <a:off x="4776023" y="3186771"/>
            <a:ext cx="2633808" cy="1370965"/>
          </a:xfrm>
          <a:prstGeom prst="rect">
            <a:avLst/>
          </a:prstGeom>
        </p:spPr>
        <p:txBody>
          <a:bodyPr wrap="square">
            <a:spAutoFit/>
          </a:bodyPr>
          <a:lstStyle/>
          <a:p>
            <a:pPr algn="just">
              <a:lnSpc>
                <a:spcPct val="120000"/>
              </a:lnSpc>
            </a:pPr>
            <a:r>
              <a:rPr lang="zh-CN" altLang="en-US" sz="1400">
                <a:latin typeface="+mn-ea"/>
              </a:rPr>
              <a:t>2012年全国18岁及以上成人高血压患病率为25.2%，糖尿病患病率为9.7%，而在2002年，这两个数字分别是18.8％和2.6％。</a:t>
            </a:r>
          </a:p>
          <a:p>
            <a:pPr algn="just">
              <a:lnSpc>
                <a:spcPct val="120000"/>
              </a:lnSpc>
            </a:pPr>
            <a:endParaRPr lang="zh-CN" altLang="en-US" sz="1400">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291" y="295955"/>
            <a:ext cx="3632843" cy="469813"/>
            <a:chOff x="0" y="257176"/>
            <a:chExt cx="3632843" cy="469813"/>
          </a:xfrm>
        </p:grpSpPr>
        <p:sp>
          <p:nvSpPr>
            <p:cNvPr id="9" name="文本框 74"/>
            <p:cNvSpPr txBox="1"/>
            <p:nvPr/>
          </p:nvSpPr>
          <p:spPr>
            <a:xfrm>
              <a:off x="206947" y="298364"/>
              <a:ext cx="3425896" cy="428625"/>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100" b="1" dirty="0">
                  <a:solidFill>
                    <a:schemeClr val="bg1"/>
                  </a:solidFill>
                  <a:latin typeface="+mn-ea"/>
                </a:rPr>
                <a:t>项目的痛点</a:t>
              </a:r>
            </a:p>
          </p:txBody>
        </p:sp>
        <p:sp>
          <p:nvSpPr>
            <p:cNvPr id="11" name="矩形 10"/>
            <p:cNvSpPr/>
            <p:nvPr/>
          </p:nvSpPr>
          <p:spPr>
            <a:xfrm>
              <a:off x="0" y="257176"/>
              <a:ext cx="128588" cy="428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 name="文本框 3"/>
          <p:cNvSpPr txBox="1"/>
          <p:nvPr/>
        </p:nvSpPr>
        <p:spPr>
          <a:xfrm>
            <a:off x="1066800" y="2103754"/>
            <a:ext cx="10002982" cy="3539430"/>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nSpc>
                <a:spcPct val="140000"/>
              </a:lnSpc>
              <a:buFont typeface="Wingdings" panose="05000000000000000000" charset="0"/>
              <a:buChar char="ü"/>
            </a:pPr>
            <a:r>
              <a:rPr lang="zh-CN" altLang="en-US" sz="3200" dirty="0">
                <a:solidFill>
                  <a:schemeClr val="bg1"/>
                </a:solidFill>
              </a:rPr>
              <a:t>解决公共医疗资源紧缺而造成的“看病难、看病贵”问题；</a:t>
            </a:r>
          </a:p>
          <a:p>
            <a:pPr marL="342900" indent="-342900">
              <a:lnSpc>
                <a:spcPct val="140000"/>
              </a:lnSpc>
              <a:buFont typeface="Wingdings" panose="05000000000000000000" charset="0"/>
              <a:buChar char="ü"/>
            </a:pPr>
            <a:r>
              <a:rPr lang="zh-CN" altLang="en-US" sz="3200" dirty="0">
                <a:solidFill>
                  <a:schemeClr val="bg1"/>
                </a:solidFill>
              </a:rPr>
              <a:t>解决亚健康人群无法及时到医院就诊而造成严重疾病后果的问题；</a:t>
            </a:r>
          </a:p>
          <a:p>
            <a:pPr marL="342900" indent="-342900">
              <a:lnSpc>
                <a:spcPct val="140000"/>
              </a:lnSpc>
              <a:buFont typeface="Wingdings" panose="05000000000000000000" charset="0"/>
              <a:buChar char="ü"/>
            </a:pPr>
            <a:r>
              <a:rPr lang="zh-CN" altLang="en-US" sz="3200" dirty="0">
                <a:solidFill>
                  <a:schemeClr val="bg1"/>
                </a:solidFill>
              </a:rPr>
              <a:t>解决广大空巢老人群体的人身安全监护问题。</a:t>
            </a:r>
          </a:p>
        </p:txBody>
      </p:sp>
      <p:sp>
        <p:nvSpPr>
          <p:cNvPr id="16" name="TextBox 15"/>
          <p:cNvSpPr txBox="1"/>
          <p:nvPr/>
        </p:nvSpPr>
        <p:spPr>
          <a:xfrm>
            <a:off x="1524674" y="3827968"/>
            <a:ext cx="9142810" cy="4300220"/>
          </a:xfrm>
          <a:prstGeom prst="rect">
            <a:avLst/>
          </a:prstGeom>
          <a:noFill/>
        </p:spPr>
        <p:txBody>
          <a:bodyPr wrap="square" lIns="0"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5800" dirty="0" smtClean="0">
                <a:solidFill>
                  <a:schemeClr val="bg1">
                    <a:alpha val="5000"/>
                  </a:schemeClr>
                </a:solidFill>
                <a:latin typeface="MyriadSetPro-Thin" panose="02000203050000020004" pitchFamily="2" charset="0"/>
                <a:ea typeface="微软雅黑" panose="020B0503020204020204" charset="-122"/>
              </a:rPr>
              <a:t>健康</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74370" y="1083310"/>
            <a:ext cx="10842625" cy="4480560"/>
          </a:xfrm>
          <a:prstGeom prst="rect">
            <a:avLst/>
          </a:prstGeom>
        </p:spPr>
        <p:txBody>
          <a:bodyPr wrap="square">
            <a:spAutoFit/>
          </a:bodyPr>
          <a:lstStyle/>
          <a:p>
            <a:pPr marL="0" indent="0">
              <a:lnSpc>
                <a:spcPct val="150000"/>
              </a:lnSpc>
              <a:buNone/>
            </a:pPr>
            <a:r>
              <a:rPr lang="zh-CN" altLang="en-US" sz="2400">
                <a:sym typeface="+mn-ea"/>
              </a:rPr>
              <a:t>针对慢性疾病发病率逐年上升、人们就医难等种种问题，我们决定采用现代化的高科技手段来缓解医疗资源短缺问题。利用现代网络和可穿戴医疗设备可以很好的解决全球医疗资源严重不足的问题，使患者在发病时可以得到及时的救治，挽救生命。可穿戴电子的发展方向是智能化，通过海量的数据处理，用计算机来替代医生、医护人员的检测，从而降低人力、物力成本。</a:t>
            </a:r>
          </a:p>
          <a:p>
            <a:pPr marL="457200" indent="-457200">
              <a:lnSpc>
                <a:spcPct val="150000"/>
              </a:lnSpc>
              <a:buAutoNum type="arabicPeriod"/>
            </a:pPr>
            <a:r>
              <a:rPr lang="zh-CN" altLang="en-US" sz="2400">
                <a:sym typeface="+mn-ea"/>
              </a:rPr>
              <a:t>可穿戴设备的发展</a:t>
            </a:r>
          </a:p>
          <a:p>
            <a:pPr marL="457200" indent="-457200">
              <a:lnSpc>
                <a:spcPct val="150000"/>
              </a:lnSpc>
              <a:buAutoNum type="arabicPeriod"/>
            </a:pPr>
            <a:r>
              <a:rPr lang="zh-CN" altLang="en-US" sz="2400">
                <a:sym typeface="+mn-ea"/>
              </a:rPr>
              <a:t>智能手机的普遍</a:t>
            </a:r>
          </a:p>
          <a:p>
            <a:pPr marL="457200" indent="-457200">
              <a:lnSpc>
                <a:spcPct val="150000"/>
              </a:lnSpc>
              <a:buAutoNum type="arabicPeriod"/>
            </a:pPr>
            <a:r>
              <a:rPr lang="zh-CN" altLang="en-US" sz="2400">
                <a:sym typeface="+mn-ea"/>
              </a:rPr>
              <a:t>健康意识的提升</a:t>
            </a:r>
            <a:endParaRPr lang="zh-CN" altLang="en-US" sz="2400"/>
          </a:p>
        </p:txBody>
      </p:sp>
      <p:sp>
        <p:nvSpPr>
          <p:cNvPr id="14" name="文本框 13"/>
          <p:cNvSpPr txBox="1"/>
          <p:nvPr/>
        </p:nvSpPr>
        <p:spPr>
          <a:xfrm>
            <a:off x="4764088" y="404484"/>
            <a:ext cx="2662555" cy="678815"/>
          </a:xfrm>
          <a:prstGeom prst="rect">
            <a:avLst/>
          </a:prstGeom>
          <a:noFill/>
        </p:spPr>
        <p:txBody>
          <a:bodyPr wrap="none" rtlCol="0">
            <a:spAutoFit/>
          </a:bodyPr>
          <a:lstStyle/>
          <a:p>
            <a:pPr algn="ctr"/>
            <a:r>
              <a:rPr lang="en-US" altLang="zh-CN" sz="3600" b="1">
                <a:solidFill>
                  <a:srgbClr val="252434"/>
                </a:solidFill>
                <a:effectLst>
                  <a:outerShdw blurRad="165100" dist="88900" dir="2700000" algn="tl">
                    <a:srgbClr val="000000">
                      <a:alpha val="14000"/>
                    </a:srgbClr>
                  </a:outerShdw>
                </a:effectLst>
                <a:latin typeface="+mj-ea"/>
                <a:ea typeface="+mj-ea"/>
              </a:rPr>
              <a:t>Why Now?</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212940" y="1647513"/>
            <a:ext cx="9766120" cy="3562972"/>
            <a:chOff x="2268856" y="1716895"/>
            <a:chExt cx="7324590" cy="2672229"/>
          </a:xfrm>
        </p:grpSpPr>
        <p:sp>
          <p:nvSpPr>
            <p:cNvPr id="18" name="文本框 6"/>
            <p:cNvSpPr txBox="1"/>
            <p:nvPr/>
          </p:nvSpPr>
          <p:spPr>
            <a:xfrm>
              <a:off x="2593268" y="2024890"/>
              <a:ext cx="803112" cy="1373981"/>
            </a:xfrm>
            <a:prstGeom prst="rect">
              <a:avLst/>
            </a:prstGeom>
            <a:noFill/>
          </p:spPr>
          <p:txBody>
            <a:bodyPr wrap="square" rtlCol="0">
              <a:spAutoFit/>
            </a:bodyPr>
            <a:lstStyle/>
            <a:p>
              <a:r>
                <a:rPr lang="en-US" altLang="zh-CN" sz="10665" dirty="0" smtClean="0">
                  <a:solidFill>
                    <a:schemeClr val="bg1">
                      <a:lumMod val="95000"/>
                    </a:schemeClr>
                  </a:solidFill>
                  <a:latin typeface="微软雅黑" panose="020B0503020204020204" charset="-122"/>
                  <a:ea typeface="微软雅黑" panose="020B0503020204020204" charset="-122"/>
                </a:rPr>
                <a:t>B</a:t>
              </a:r>
              <a:endParaRPr lang="zh-CN" altLang="en-US" sz="10665" dirty="0">
                <a:solidFill>
                  <a:schemeClr val="bg1">
                    <a:lumMod val="95000"/>
                  </a:schemeClr>
                </a:solidFill>
                <a:latin typeface="微软雅黑" panose="020B0503020204020204" charset="-122"/>
                <a:ea typeface="微软雅黑" panose="020B0503020204020204" charset="-122"/>
              </a:endParaRPr>
            </a:p>
          </p:txBody>
        </p:sp>
        <p:sp>
          <p:nvSpPr>
            <p:cNvPr id="20" name="文本框 50"/>
            <p:cNvSpPr txBox="1"/>
            <p:nvPr/>
          </p:nvSpPr>
          <p:spPr>
            <a:xfrm>
              <a:off x="3794240" y="2394223"/>
              <a:ext cx="4567861" cy="591026"/>
            </a:xfrm>
            <a:prstGeom prst="rect">
              <a:avLst/>
            </a:prstGeom>
            <a:noFill/>
          </p:spPr>
          <p:txBody>
            <a:bodyPr wrap="square" rtlCol="0">
              <a:spAutoFit/>
            </a:bodyPr>
            <a:lstStyle/>
            <a:p>
              <a:pPr algn="ctr"/>
              <a:r>
                <a:rPr lang="zh-CN" altLang="en-US" sz="4265" b="1" dirty="0" smtClean="0">
                  <a:solidFill>
                    <a:schemeClr val="bg1"/>
                  </a:solidFill>
                  <a:latin typeface="微软雅黑" panose="020B0503020204020204" charset="-122"/>
                  <a:ea typeface="微软雅黑" panose="020B0503020204020204" charset="-122"/>
                </a:rPr>
                <a:t>产品简介</a:t>
              </a:r>
            </a:p>
          </p:txBody>
        </p:sp>
        <p:sp>
          <p:nvSpPr>
            <p:cNvPr id="21" name="文本框 51"/>
            <p:cNvSpPr txBox="1"/>
            <p:nvPr/>
          </p:nvSpPr>
          <p:spPr>
            <a:xfrm>
              <a:off x="4793466" y="3233165"/>
              <a:ext cx="4637773" cy="297180"/>
            </a:xfrm>
            <a:prstGeom prst="rect">
              <a:avLst/>
            </a:prstGeom>
            <a:noFill/>
          </p:spPr>
          <p:txBody>
            <a:bodyPr wrap="square" rtlCol="0">
              <a:spAutoFit/>
            </a:bodyPr>
            <a:lstStyle/>
            <a:p>
              <a:r>
                <a:rPr lang="zh-CN" altLang="en-US" sz="1865" dirty="0">
                  <a:solidFill>
                    <a:schemeClr val="bg1">
                      <a:lumMod val="95000"/>
                    </a:schemeClr>
                  </a:solidFill>
                  <a:latin typeface="微软雅黑" panose="020B0503020204020204" charset="-122"/>
                  <a:ea typeface="微软雅黑" panose="020B0503020204020204" charset="-122"/>
                </a:rPr>
                <a:t>我们要做什么？怎么做？现状？</a:t>
              </a:r>
            </a:p>
          </p:txBody>
        </p:sp>
        <p:cxnSp>
          <p:nvCxnSpPr>
            <p:cNvPr id="22" name="直接连接符 21"/>
            <p:cNvCxnSpPr/>
            <p:nvPr/>
          </p:nvCxnSpPr>
          <p:spPr>
            <a:xfrm flipH="1">
              <a:off x="3361456" y="3033439"/>
              <a:ext cx="4720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268856" y="1716895"/>
              <a:ext cx="324412" cy="683452"/>
              <a:chOff x="1633928" y="2263515"/>
              <a:chExt cx="324412" cy="683452"/>
            </a:xfrm>
          </p:grpSpPr>
          <p:cxnSp>
            <p:nvCxnSpPr>
              <p:cNvPr id="27" name="直接连接符 26"/>
              <p:cNvCxnSpPr/>
              <p:nvPr/>
            </p:nvCxnSpPr>
            <p:spPr>
              <a:xfrm>
                <a:off x="1633928" y="2263515"/>
                <a:ext cx="0" cy="6834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633928" y="2263515"/>
                <a:ext cx="32441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flipH="1" flipV="1">
              <a:off x="9269034" y="3554533"/>
              <a:ext cx="324412" cy="834591"/>
              <a:chOff x="1633928" y="2263514"/>
              <a:chExt cx="324412" cy="834591"/>
            </a:xfrm>
          </p:grpSpPr>
          <p:cxnSp>
            <p:nvCxnSpPr>
              <p:cNvPr id="25" name="直接连接符 24"/>
              <p:cNvCxnSpPr/>
              <p:nvPr/>
            </p:nvCxnSpPr>
            <p:spPr>
              <a:xfrm flipH="1">
                <a:off x="1633928" y="2263514"/>
                <a:ext cx="0" cy="834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633928" y="2263515"/>
                <a:ext cx="32441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17" name="矩形 16"/>
          <p:cNvSpPr/>
          <p:nvPr/>
        </p:nvSpPr>
        <p:spPr>
          <a:xfrm>
            <a:off x="9526271" y="5685312"/>
            <a:ext cx="1452880" cy="315595"/>
          </a:xfrm>
          <a:prstGeom prst="rect">
            <a:avLst/>
          </a:prstGeom>
          <a:solidFill>
            <a:schemeClr val="bg1"/>
          </a:solidFill>
          <a:ln>
            <a:noFill/>
          </a:ln>
        </p:spPr>
        <p:txBody>
          <a:bodyPr wrap="none" rtlCol="0" anchor="ctr">
            <a:spAutoFit/>
          </a:bodyPr>
          <a:lstStyle/>
          <a:p>
            <a:pPr algn="ctr"/>
            <a:r>
              <a:rPr lang="en-US" altLang="zh-CN" sz="1400">
                <a:solidFill>
                  <a:schemeClr val="tx1"/>
                </a:solidFill>
                <a:latin typeface="+mn-ea"/>
              </a:rPr>
              <a:t>F</a:t>
            </a:r>
            <a:r>
              <a:rPr lang="zh-CN" altLang="en-US" sz="1400">
                <a:solidFill>
                  <a:schemeClr val="tx1"/>
                </a:solidFill>
                <a:latin typeface="+mn-ea"/>
              </a:rPr>
              <a:t>ocus on health</a:t>
            </a:r>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21865" y="1690370"/>
            <a:ext cx="2622550" cy="1939925"/>
          </a:xfrm>
          <a:prstGeom prst="rect">
            <a:avLst/>
          </a:prstGeom>
          <a:noFill/>
        </p:spPr>
        <p:txBody>
          <a:bodyPr wrap="square" rtlCol="0">
            <a:spAutoFit/>
          </a:bodyPr>
          <a:lstStyle/>
          <a:p>
            <a:r>
              <a:rPr lang="zh-CN" altLang="en-US" sz="2400" b="1" dirty="0" smtClean="0">
                <a:solidFill>
                  <a:schemeClr val="tx1"/>
                </a:solidFill>
              </a:rPr>
              <a:t>互联网技术的高速发展</a:t>
            </a:r>
          </a:p>
          <a:p>
            <a:r>
              <a:rPr lang="zh-CN" altLang="en-US" sz="2400" b="1" dirty="0" smtClean="0">
                <a:solidFill>
                  <a:schemeClr val="tx1"/>
                </a:solidFill>
              </a:rPr>
              <a:t>互联网传播信息速度的高效性，准确性</a:t>
            </a:r>
          </a:p>
        </p:txBody>
      </p:sp>
      <p:sp>
        <p:nvSpPr>
          <p:cNvPr id="7" name="右箭头 6"/>
          <p:cNvSpPr/>
          <p:nvPr/>
        </p:nvSpPr>
        <p:spPr>
          <a:xfrm>
            <a:off x="5018567" y="2355896"/>
            <a:ext cx="1360968" cy="665125"/>
          </a:xfrm>
          <a:prstGeom prst="rightArrow">
            <a:avLst/>
          </a:prstGeom>
          <a:solidFill>
            <a:schemeClr val="accent2"/>
          </a:solidFill>
          <a:ln w="95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2B71B2"/>
              </a:solidFill>
              <a:latin typeface="Segoe UI" panose="020B0502040204020203" pitchFamily="34" charset="0"/>
              <a:cs typeface="Segoe UI" panose="020B0502040204020203" pitchFamily="34" charset="0"/>
            </a:endParaRPr>
          </a:p>
        </p:txBody>
      </p:sp>
      <p:sp>
        <p:nvSpPr>
          <p:cNvPr id="13" name="手杖形箭头 12"/>
          <p:cNvSpPr/>
          <p:nvPr/>
        </p:nvSpPr>
        <p:spPr>
          <a:xfrm rot="5400000">
            <a:off x="9200705" y="3121441"/>
            <a:ext cx="2760169" cy="1229080"/>
          </a:xfrm>
          <a:prstGeom prst="uturnArrow">
            <a:avLst/>
          </a:prstGeom>
          <a:solidFill>
            <a:schemeClr val="accent2"/>
          </a:solidFill>
          <a:ln w="31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2B71B2"/>
              </a:solidFill>
              <a:latin typeface="Segoe UI" panose="020B0502040204020203" pitchFamily="34" charset="0"/>
              <a:cs typeface="Segoe UI" panose="020B0502040204020203" pitchFamily="34" charset="0"/>
            </a:endParaRPr>
          </a:p>
        </p:txBody>
      </p:sp>
      <p:grpSp>
        <p:nvGrpSpPr>
          <p:cNvPr id="16" name="组合 15"/>
          <p:cNvGrpSpPr/>
          <p:nvPr/>
        </p:nvGrpSpPr>
        <p:grpSpPr>
          <a:xfrm>
            <a:off x="4133109" y="4071509"/>
            <a:ext cx="5833140" cy="1286032"/>
            <a:chOff x="3099832" y="3053632"/>
            <a:chExt cx="4374855" cy="964524"/>
          </a:xfrm>
        </p:grpSpPr>
        <p:sp>
          <p:nvSpPr>
            <p:cNvPr id="14" name="TextBox 13"/>
            <p:cNvSpPr txBox="1"/>
            <p:nvPr/>
          </p:nvSpPr>
          <p:spPr>
            <a:xfrm>
              <a:off x="4008473" y="3104708"/>
              <a:ext cx="3466214" cy="913448"/>
            </a:xfrm>
            <a:prstGeom prst="rect">
              <a:avLst/>
            </a:prstGeom>
            <a:noFill/>
          </p:spPr>
          <p:txBody>
            <a:bodyPr wrap="square" rtlCol="0">
              <a:spAutoFit/>
            </a:bodyPr>
            <a:lstStyle/>
            <a:p>
              <a:r>
                <a:rPr lang="zh-CN" altLang="en-US" sz="2400" b="1" dirty="0" smtClean="0">
                  <a:solidFill>
                    <a:schemeClr val="tx1"/>
                  </a:solidFill>
                </a:rPr>
                <a:t>利用移动设备使用的</a:t>
              </a:r>
              <a:r>
                <a:rPr lang="en-US" altLang="zh-CN" sz="2400" b="1" dirty="0" smtClean="0">
                  <a:solidFill>
                    <a:schemeClr val="tx1"/>
                  </a:solidFill>
                </a:rPr>
                <a:t>App</a:t>
              </a:r>
              <a:r>
                <a:rPr lang="zh-CN" altLang="en-US" sz="2400" b="1" dirty="0" smtClean="0">
                  <a:solidFill>
                    <a:schemeClr val="tx1"/>
                  </a:solidFill>
                </a:rPr>
                <a:t>，作为智能硬件和用户沟通的桥梁，为健康保驾护航</a:t>
              </a: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832" y="3053632"/>
              <a:ext cx="908641" cy="908641"/>
            </a:xfrm>
            <a:prstGeom prst="rect">
              <a:avLst/>
            </a:prstGeom>
          </p:spPr>
        </p:pic>
      </p:grpSp>
      <p:sp>
        <p:nvSpPr>
          <p:cNvPr id="17" name="下箭头 16"/>
          <p:cNvSpPr/>
          <p:nvPr/>
        </p:nvSpPr>
        <p:spPr>
          <a:xfrm>
            <a:off x="5170967" y="5569192"/>
            <a:ext cx="1197935" cy="1288808"/>
          </a:xfrm>
          <a:prstGeom prst="downArrow">
            <a:avLst/>
          </a:prstGeom>
          <a:solidFill>
            <a:schemeClr val="accent2"/>
          </a:solid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2B71B2"/>
              </a:solidFill>
              <a:latin typeface="Segoe UI" panose="020B0502040204020203" pitchFamily="34" charset="0"/>
              <a:cs typeface="Segoe UI" panose="020B0502040204020203" pitchFamily="34" charset="0"/>
            </a:endParaRPr>
          </a:p>
        </p:txBody>
      </p:sp>
      <p:grpSp>
        <p:nvGrpSpPr>
          <p:cNvPr id="3" name="组合 2"/>
          <p:cNvGrpSpPr/>
          <p:nvPr/>
        </p:nvGrpSpPr>
        <p:grpSpPr>
          <a:xfrm>
            <a:off x="7913793" y="1149773"/>
            <a:ext cx="1885527" cy="2816860"/>
            <a:chOff x="9347" y="1358"/>
            <a:chExt cx="2227" cy="3327"/>
          </a:xfrm>
        </p:grpSpPr>
        <p:sp>
          <p:nvSpPr>
            <p:cNvPr id="10" name="TextBox 9"/>
            <p:cNvSpPr txBox="1"/>
            <p:nvPr/>
          </p:nvSpPr>
          <p:spPr>
            <a:xfrm>
              <a:off x="9347" y="1358"/>
              <a:ext cx="2227" cy="995"/>
            </a:xfrm>
            <a:prstGeom prst="rect">
              <a:avLst/>
            </a:prstGeom>
            <a:noFill/>
          </p:spPr>
          <p:txBody>
            <a:bodyPr wrap="square" rtlCol="0">
              <a:spAutoFit/>
            </a:bodyPr>
            <a:lstStyle/>
            <a:p>
              <a:r>
                <a:rPr lang="zh-CN" altLang="en-US" sz="2400" b="1" dirty="0" smtClean="0">
                  <a:solidFill>
                    <a:schemeClr val="tx1"/>
                  </a:solidFill>
                </a:rPr>
                <a:t>移动设备的普遍使用</a:t>
              </a:r>
            </a:p>
          </p:txBody>
        </p:sp>
        <p:sp>
          <p:nvSpPr>
            <p:cNvPr id="18" name="TextBox 9"/>
            <p:cNvSpPr txBox="1"/>
            <p:nvPr/>
          </p:nvSpPr>
          <p:spPr>
            <a:xfrm>
              <a:off x="9347" y="3258"/>
              <a:ext cx="2227" cy="1427"/>
            </a:xfrm>
            <a:prstGeom prst="rect">
              <a:avLst/>
            </a:prstGeom>
            <a:noFill/>
          </p:spPr>
          <p:txBody>
            <a:bodyPr wrap="square" rtlCol="0">
              <a:spAutoFit/>
            </a:bodyPr>
            <a:lstStyle/>
            <a:p>
              <a:r>
                <a:rPr lang="zh-CN" altLang="en-US" sz="2400" b="1" dirty="0" smtClean="0">
                  <a:solidFill>
                    <a:schemeClr val="tx1"/>
                  </a:solidFill>
                </a:rPr>
                <a:t>嵌入式设备及传感器的发展</a:t>
              </a:r>
            </a:p>
          </p:txBody>
        </p:sp>
      </p:grpSp>
      <p:pic>
        <p:nvPicPr>
          <p:cNvPr id="19" name="图片 18" descr="互联网"/>
          <p:cNvPicPr>
            <a:picLocks noChangeAspect="1"/>
          </p:cNvPicPr>
          <p:nvPr/>
        </p:nvPicPr>
        <p:blipFill>
          <a:blip r:embed="rId3"/>
          <a:stretch>
            <a:fillRect/>
          </a:stretch>
        </p:blipFill>
        <p:spPr>
          <a:xfrm>
            <a:off x="1002665" y="1801495"/>
            <a:ext cx="1219200" cy="1219200"/>
          </a:xfrm>
          <a:prstGeom prst="rect">
            <a:avLst/>
          </a:prstGeom>
        </p:spPr>
      </p:pic>
      <p:pic>
        <p:nvPicPr>
          <p:cNvPr id="20" name="图片 19" descr="手机"/>
          <p:cNvPicPr>
            <a:picLocks noChangeAspect="1"/>
          </p:cNvPicPr>
          <p:nvPr/>
        </p:nvPicPr>
        <p:blipFill>
          <a:blip r:embed="rId4"/>
          <a:stretch>
            <a:fillRect/>
          </a:stretch>
        </p:blipFill>
        <p:spPr>
          <a:xfrm>
            <a:off x="6886575" y="1106170"/>
            <a:ext cx="1219200" cy="1219200"/>
          </a:xfrm>
          <a:prstGeom prst="rect">
            <a:avLst/>
          </a:prstGeom>
        </p:spPr>
      </p:pic>
      <p:pic>
        <p:nvPicPr>
          <p:cNvPr id="21" name="图片 20" descr="手环"/>
          <p:cNvPicPr>
            <a:picLocks noChangeAspect="1"/>
          </p:cNvPicPr>
          <p:nvPr/>
        </p:nvPicPr>
        <p:blipFill>
          <a:blip r:embed="rId5"/>
          <a:stretch>
            <a:fillRect/>
          </a:stretch>
        </p:blipFill>
        <p:spPr>
          <a:xfrm>
            <a:off x="6482715" y="2747645"/>
            <a:ext cx="1743075" cy="1219200"/>
          </a:xfrm>
          <a:prstGeom prst="rect">
            <a:avLst/>
          </a:prstGeom>
        </p:spPr>
      </p:pic>
      <p:sp>
        <p:nvSpPr>
          <p:cNvPr id="22" name="文本框 74"/>
          <p:cNvSpPr txBox="1"/>
          <p:nvPr/>
        </p:nvSpPr>
        <p:spPr>
          <a:xfrm>
            <a:off x="224790" y="295910"/>
            <a:ext cx="5716905" cy="748665"/>
          </a:xfrm>
          <a:prstGeom prst="rect">
            <a:avLst/>
          </a:prstGeom>
          <a:noFill/>
        </p:spPr>
        <p:txBody>
          <a:bodyPr wrap="square" rtlCol="0">
            <a:spAutoFit/>
          </a:bodyPr>
          <a:ls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100" b="1" dirty="0" smtClean="0">
                <a:sym typeface="+mn-ea"/>
              </a:rPr>
              <a:t>解决痛点的关键：解决医疗资源分布不均</a:t>
            </a:r>
            <a:endParaRPr lang="zh-CN" altLang="en-US" sz="2100" b="1" dirty="0" smtClean="0">
              <a:solidFill>
                <a:schemeClr val="tx1"/>
              </a:solidFill>
            </a:endParaRPr>
          </a:p>
          <a:p>
            <a:endParaRPr lang="zh-CN" altLang="en-US" sz="2100" b="1" dirty="0">
              <a:solidFill>
                <a:schemeClr val="tx1"/>
              </a:solidFill>
              <a:latin typeface="+mn-ea"/>
            </a:endParaRPr>
          </a:p>
        </p:txBody>
      </p:sp>
      <p:sp>
        <p:nvSpPr>
          <p:cNvPr id="23" name="矩形 22"/>
          <p:cNvSpPr/>
          <p:nvPr/>
        </p:nvSpPr>
        <p:spPr>
          <a:xfrm>
            <a:off x="-14291" y="295955"/>
            <a:ext cx="128588" cy="428625"/>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3" grpId="0" bldLvl="0" animBg="1"/>
      <p:bldP spid="17" grpId="0" bldLvl="0" animBg="1"/>
    </p:bldLst>
  </p:timing>
</p:sld>
</file>

<file path=ppt/theme/theme1.xml><?xml version="1.0" encoding="utf-8"?>
<a:theme xmlns:a="http://schemas.openxmlformats.org/drawingml/2006/main" name="Office 主题​​">
  <a:themeElements>
    <a:clrScheme name="2015模板1">
      <a:dk1>
        <a:sysClr val="windowText" lastClr="000000"/>
      </a:dk1>
      <a:lt1>
        <a:sysClr val="window" lastClr="FFFFFF"/>
      </a:lt1>
      <a:dk2>
        <a:srgbClr val="44546A"/>
      </a:dk2>
      <a:lt2>
        <a:srgbClr val="E7E6E6"/>
      </a:lt2>
      <a:accent1>
        <a:srgbClr val="C01C23"/>
      </a:accent1>
      <a:accent2>
        <a:srgbClr val="252434"/>
      </a:accent2>
      <a:accent3>
        <a:srgbClr val="A5A5A5"/>
      </a:accent3>
      <a:accent4>
        <a:srgbClr val="FFC000"/>
      </a:accent4>
      <a:accent5>
        <a:srgbClr val="4472C4"/>
      </a:accent5>
      <a:accent6>
        <a:srgbClr val="70AD47"/>
      </a:accent6>
      <a:hlink>
        <a:srgbClr val="0563C1"/>
      </a:hlink>
      <a:folHlink>
        <a:srgbClr val="954F72"/>
      </a:folHlink>
    </a:clrScheme>
    <a:fontScheme name="Simon PPT">
      <a:majorFont>
        <a:latin typeface="Segoe UI Light 8"/>
        <a:ea typeface="微软雅黑"/>
        <a:cs typeface=""/>
      </a:majorFont>
      <a:minorFont>
        <a:latin typeface="Segoe UI Light 8"/>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spPr>
      <a:bodyPr wrap="square" rtlCol="0" anchor="ctr">
        <a:noAutofit/>
      </a:bodyPr>
      <a:lstStyle>
        <a:defPPr algn="ctr">
          <a:defRPr sz="2400" smtClean="0">
            <a:solidFill>
              <a:schemeClr val="bg1"/>
            </a:solidFill>
          </a:defRPr>
        </a:defPPr>
      </a:lst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2015模板1">
      <a:dk1>
        <a:sysClr val="windowText" lastClr="000000"/>
      </a:dk1>
      <a:lt1>
        <a:sysClr val="window" lastClr="FFFFFF"/>
      </a:lt1>
      <a:dk2>
        <a:srgbClr val="44546A"/>
      </a:dk2>
      <a:lt2>
        <a:srgbClr val="E7E6E6"/>
      </a:lt2>
      <a:accent1>
        <a:srgbClr val="C01C23"/>
      </a:accent1>
      <a:accent2>
        <a:srgbClr val="252434"/>
      </a:accent2>
      <a:accent3>
        <a:srgbClr val="A5A5A5"/>
      </a:accent3>
      <a:accent4>
        <a:srgbClr val="FFC000"/>
      </a:accent4>
      <a:accent5>
        <a:srgbClr val="4472C4"/>
      </a:accent5>
      <a:accent6>
        <a:srgbClr val="70AD47"/>
      </a:accent6>
      <a:hlink>
        <a:srgbClr val="0563C1"/>
      </a:hlink>
      <a:folHlink>
        <a:srgbClr val="954F72"/>
      </a:folHlink>
    </a:clrScheme>
    <a:fontScheme name="Simon PPT">
      <a:majorFont>
        <a:latin typeface="Segoe UI Light 8"/>
        <a:ea typeface="微软雅黑"/>
        <a:cs typeface=""/>
      </a:majorFont>
      <a:minorFont>
        <a:latin typeface="Segoe UI Light 8"/>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wrap="square" rtlCol="0" anchor="ctr">
        <a:spAutoFit/>
      </a:bodyPr>
      <a:lstStyle>
        <a:defPPr algn="ctr">
          <a:defRPr sz="2800">
            <a:solidFill>
              <a:schemeClr val="bg1"/>
            </a:solidFill>
          </a:defRPr>
        </a:defPPr>
      </a:lst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735</Words>
  <Application>Microsoft Office PowerPoint</Application>
  <PresentationFormat>自定义</PresentationFormat>
  <Paragraphs>96</Paragraphs>
  <Slides>19</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19</vt:i4>
      </vt:variant>
    </vt:vector>
  </HeadingPairs>
  <TitlesOfParts>
    <vt:vector size="32" baseType="lpstr">
      <vt:lpstr>Arial</vt:lpstr>
      <vt:lpstr>宋体</vt:lpstr>
      <vt:lpstr>Segoe UI</vt:lpstr>
      <vt:lpstr>FZLanTingKanHei-R-GBK</vt:lpstr>
      <vt:lpstr>微软雅黑 Light</vt:lpstr>
      <vt:lpstr>方正兰亭细黑_GBK</vt:lpstr>
      <vt:lpstr>MyriadSetPro-Thin</vt:lpstr>
      <vt:lpstr>Segoe UI Light 8</vt:lpstr>
      <vt:lpstr>微软雅黑</vt:lpstr>
      <vt:lpstr>Wingdings</vt:lpstr>
      <vt:lpstr>等线</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SIMON</dc:creator>
  <cp:lastModifiedBy>Mr NoClay</cp:lastModifiedBy>
  <cp:revision>360</cp:revision>
  <dcterms:created xsi:type="dcterms:W3CDTF">2015-12-29T08:06:00Z</dcterms:created>
  <dcterms:modified xsi:type="dcterms:W3CDTF">2017-05-23T07:37:12Z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2052-10.1.0.6120</vt:lpwstr>
  </property>
</Properties>
</file>